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73" r:id="rId2"/>
    <p:sldId id="274" r:id="rId3"/>
    <p:sldId id="423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20AC2A-35FF-447A-81BF-AF41D3D2C5BF}">
          <p14:sldIdLst/>
        </p14:section>
        <p14:section name="Untitled Section" id="{C196F6DF-91A9-4E30-8533-FB74C9EDCA18}">
          <p14:sldIdLst>
            <p14:sldId id="273"/>
          </p14:sldIdLst>
        </p14:section>
        <p14:section name="Untitled Section" id="{FC6B8D43-9669-4D23-AFF9-B6D3494B7EC7}">
          <p14:sldIdLst>
            <p14:sldId id="274"/>
            <p14:sldId id="423"/>
            <p14:sldId id="276"/>
          </p14:sldIdLst>
        </p14:section>
        <p14:section name="Untitled Section" id="{175A2828-9158-4394-BD3F-9A7B0D475D58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Untitled Section" id="{4C120F10-AF37-4B2A-AE6B-53F792BDA349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</p14:sldIdLst>
        </p14:section>
        <p14:section name="Untitled Section" id="{AEF6D7F9-7E3B-425F-8FD0-61039FB9D456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0" autoAdjust="0"/>
    <p:restoredTop sz="76263" autoAdjust="0"/>
  </p:normalViewPr>
  <p:slideViewPr>
    <p:cSldViewPr snapToGrid="0" showGuides="1">
      <p:cViewPr varScale="1">
        <p:scale>
          <a:sx n="57" d="100"/>
          <a:sy n="57" d="100"/>
        </p:scale>
        <p:origin x="90" y="7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0B1B17-8D93-4480-8992-1326FCD2D4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CCCD9A-6CD7-4DF9-A490-944514A086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48594-F98C-4E01-919C-44F77A13D5B7}" type="datetimeFigureOut">
              <a:rPr lang="en-AU" smtClean="0"/>
              <a:t>24/07/2022</a:t>
            </a:fld>
            <a:endParaRPr lang="en-AU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E04EA7-0BB9-4AC1-80F8-CCC21F3A15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CFDA96-834D-4981-82C7-A80345E7F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67752-5CD9-4F44-B856-ABE704CF8B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5915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360" max="7040" units="cm"/>
          <inkml:channel name="Y" type="integer" max="2462" units="cm"/>
          <inkml:channel name="T" type="integer" max="2.14748E9" units="dev"/>
        </inkml:traceFormat>
        <inkml:channelProperties>
          <inkml:channelProperty channel="X" name="resolution" value="176.27118" units="1/cm"/>
          <inkml:channelProperty channel="Y" name="resolution" value="70.34286" units="1/cm"/>
          <inkml:channelProperty channel="T" name="resolution" value="1" units="1/dev"/>
        </inkml:channelProperties>
      </inkml:inkSource>
      <inkml:timestamp xml:id="ts0" timeString="2021-07-18T16:22:07.4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9553 7317 0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4C5EE-0FDA-4E4C-BDAE-3073D9FE3D64}" type="datetimeFigureOut">
              <a:rPr lang="en-AU" smtClean="0"/>
              <a:t>24/07/2022</a:t>
            </a:fld>
            <a:endParaRPr lang="en-AU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B7ABF-607F-402C-833E-6ACAF26F22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67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72423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6170A-47EA-4B5D-B466-9280672CD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8450" y="3646869"/>
            <a:ext cx="3975100" cy="744538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Subsection 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1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6696"/>
            <a:ext cx="12192000" cy="11277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021080"/>
            <a:ext cx="12192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0" y="1"/>
            <a:ext cx="12192000" cy="1021080"/>
          </a:xfrm>
          <a:custGeom>
            <a:avLst/>
            <a:gdLst/>
            <a:ahLst/>
            <a:cxnLst/>
            <a:rect l="l" t="t" r="r" b="b"/>
            <a:pathLst>
              <a:path w="9144000" h="1021080">
                <a:moveTo>
                  <a:pt x="9143998" y="0"/>
                </a:moveTo>
                <a:lnTo>
                  <a:pt x="0" y="0"/>
                </a:lnTo>
                <a:lnTo>
                  <a:pt x="0" y="1021078"/>
                </a:lnTo>
                <a:lnTo>
                  <a:pt x="9143998" y="1021078"/>
                </a:lnTo>
                <a:lnTo>
                  <a:pt x="9143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8" y="347471"/>
            <a:ext cx="8310880" cy="5516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ts val="950"/>
              </a:lnSpc>
            </a:pPr>
            <a:r>
              <a:rPr lang="en-AU" spc="-5"/>
              <a:t>1</a:t>
            </a:r>
            <a:endParaRPr lang="en-AU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38100">
              <a:lnSpc>
                <a:spcPts val="950"/>
              </a:lnSpc>
            </a:pPr>
            <a:fld id="{81D60167-4931-47E6-BA6A-407CBD079E47}" type="slidenum">
              <a:rPr lang="en-AU" smtClean="0"/>
              <a:pPr marL="38100">
                <a:lnSpc>
                  <a:spcPts val="950"/>
                </a:lnSpc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399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61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49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42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">
    <p:bg>
      <p:bgPr>
        <a:solidFill>
          <a:srgbClr val="0E4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C21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rgbClr val="FC21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2988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8B79-A6D3-44C6-BD1E-E09300CFD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8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27051" y="6381751"/>
            <a:ext cx="57573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fld id="{A18BA003-E257-4D14-AB01-41CAFAB4B57B}" type="slidenum">
              <a:rPr lang="en-US" sz="1400" b="1" smtClean="0">
                <a:latin typeface="Sommet bold"/>
              </a:rPr>
              <a:pPr eaLnBrk="1" hangingPunct="1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400" b="1" dirty="0">
              <a:latin typeface="Sommet bold"/>
            </a:endParaRPr>
          </a:p>
        </p:txBody>
      </p:sp>
    </p:spTree>
    <p:extLst>
      <p:ext uri="{BB962C8B-B14F-4D97-AF65-F5344CB8AC3E}">
        <p14:creationId xmlns:p14="http://schemas.microsoft.com/office/powerpoint/2010/main" val="1144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ts val="950"/>
              </a:lnSpc>
            </a:pPr>
            <a:r>
              <a:rPr lang="en-AU" spc="-5"/>
              <a:t>1</a:t>
            </a:r>
            <a:endParaRPr lang="en-AU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38100">
              <a:lnSpc>
                <a:spcPts val="950"/>
              </a:lnSpc>
            </a:pPr>
            <a:fld id="{81D60167-4931-47E6-BA6A-407CBD079E47}" type="slidenum">
              <a:rPr lang="en-AU" smtClean="0"/>
              <a:pPr marL="38100">
                <a:lnSpc>
                  <a:spcPts val="950"/>
                </a:lnSpc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971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12700">
              <a:lnSpc>
                <a:spcPts val="950"/>
              </a:lnSpc>
            </a:pPr>
            <a:r>
              <a:rPr lang="en-AU" spc="-5"/>
              <a:t>1</a:t>
            </a:r>
            <a:endParaRPr lang="en-AU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orbel"/>
                <a:cs typeface="Corbel"/>
              </a:defRPr>
            </a:lvl1pPr>
          </a:lstStyle>
          <a:p>
            <a:pPr marL="38100">
              <a:lnSpc>
                <a:spcPts val="950"/>
              </a:lnSpc>
            </a:pPr>
            <a:fld id="{81D60167-4931-47E6-BA6A-407CBD079E47}" type="slidenum">
              <a:rPr lang="en-AU" smtClean="0"/>
              <a:pPr marL="38100">
                <a:lnSpc>
                  <a:spcPts val="950"/>
                </a:lnSpc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748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Level 1</a:t>
            </a:r>
            <a:endParaRPr lang="zh-CN" altLang="en-US" dirty="0"/>
          </a:p>
          <a:p>
            <a:pPr lvl="1"/>
            <a:r>
              <a:rPr lang="en-US" altLang="zh-CN" dirty="0"/>
              <a:t>Level 2</a:t>
            </a:r>
            <a:endParaRPr lang="zh-CN" altLang="en-US" dirty="0"/>
          </a:p>
          <a:p>
            <a:pPr lvl="2"/>
            <a:r>
              <a:rPr lang="en-US" altLang="zh-CN" dirty="0"/>
              <a:t>Level 3</a:t>
            </a:r>
            <a:endParaRPr lang="zh-CN" altLang="en-US" dirty="0"/>
          </a:p>
          <a:p>
            <a:pPr lvl="3"/>
            <a:r>
              <a:rPr lang="en-US" altLang="zh-CN" dirty="0"/>
              <a:t>Level 4</a:t>
            </a:r>
            <a:endParaRPr lang="zh-CN" altLang="en-US" dirty="0"/>
          </a:p>
          <a:p>
            <a:pPr lvl="4"/>
            <a:r>
              <a:rPr lang="en-US" altLang="zh-CN" dirty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C2B8-B519-4620-9BF5-835074449E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7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9" Type="http://schemas.openxmlformats.org/officeDocument/2006/relationships/image" Target="../media/image6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525" y="330096"/>
            <a:ext cx="3974591" cy="557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443419" y="1255330"/>
                <a:ext cx="8056293" cy="3002686"/>
              </a:xfrm>
              <a:prstGeom prst="rect">
                <a:avLst/>
              </a:prstGeom>
            </p:spPr>
            <p:txBody>
              <a:bodyPr vert="horz" wrap="square" lIns="0" tIns="33655" rIns="0" bIns="0" rtlCol="0">
                <a:spAutoFit/>
              </a:bodyPr>
              <a:lstStyle/>
              <a:p>
                <a:pPr marL="358140" marR="30480" indent="-320040">
                  <a:lnSpc>
                    <a:spcPts val="3790"/>
                  </a:lnSpc>
                  <a:spcBef>
                    <a:spcPts val="26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spc="-5" dirty="0">
                    <a:latin typeface="Calibri"/>
                    <a:cs typeface="Calibri"/>
                  </a:rPr>
                  <a:t>How </a:t>
                </a:r>
                <a:r>
                  <a:rPr sz="3200" spc="-15" dirty="0">
                    <a:latin typeface="Calibri"/>
                    <a:cs typeface="Calibri"/>
                  </a:rPr>
                  <a:t>to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predict</a:t>
                </a:r>
                <a:r>
                  <a:rPr sz="3200" dirty="0">
                    <a:latin typeface="Calibri"/>
                    <a:cs typeface="Calibri"/>
                  </a:rPr>
                  <a:t> the</a:t>
                </a:r>
                <a:r>
                  <a:rPr sz="3200" spc="-5" dirty="0">
                    <a:latin typeface="Calibri"/>
                    <a:cs typeface="Calibri"/>
                  </a:rPr>
                  <a:t> labels</a:t>
                </a:r>
                <a:r>
                  <a:rPr sz="3200" spc="10" dirty="0">
                    <a:latin typeface="Calibri"/>
                    <a:cs typeface="Calibri"/>
                  </a:rPr>
                  <a:t> </a:t>
                </a:r>
                <a:r>
                  <a:rPr lang="en-US" sz="2800" spc="-7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20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lang="en-US" sz="3200" baseline="-15700" dirty="0">
                    <a:latin typeface="Cambria Math"/>
                    <a:cs typeface="Cambria Math"/>
                  </a:rPr>
                  <a:t> </a:t>
                </a:r>
                <a:r>
                  <a:rPr sz="3200" spc="-25" dirty="0">
                    <a:latin typeface="Calibri"/>
                    <a:cs typeface="Calibri"/>
                  </a:rPr>
                  <a:t>for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the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unlabeled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nodes </a:t>
                </a:r>
                <a:r>
                  <a:rPr sz="3200" dirty="0">
                    <a:latin typeface="Cambria Math"/>
                    <a:cs typeface="Cambria Math"/>
                  </a:rPr>
                  <a:t>𝑣</a:t>
                </a:r>
                <a:r>
                  <a:rPr sz="3200" spc="110" dirty="0"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(in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20" dirty="0">
                    <a:latin typeface="Calibri"/>
                    <a:cs typeface="Calibri"/>
                  </a:rPr>
                  <a:t>grey</a:t>
                </a:r>
                <a:r>
                  <a:rPr sz="3200" spc="-5" dirty="0">
                    <a:latin typeface="Calibri"/>
                    <a:cs typeface="Calibri"/>
                  </a:rPr>
                  <a:t> color)?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indent="-320040">
                  <a:lnSpc>
                    <a:spcPts val="3770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spc="-15" dirty="0">
                    <a:latin typeface="Calibri"/>
                    <a:cs typeface="Calibri"/>
                  </a:rPr>
                  <a:t>Each</a:t>
                </a:r>
                <a:r>
                  <a:rPr sz="3200" dirty="0">
                    <a:latin typeface="Calibri"/>
                    <a:cs typeface="Calibri"/>
                  </a:rPr>
                  <a:t> node</a:t>
                </a:r>
                <a:r>
                  <a:rPr sz="3200" spc="-1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mbria Math"/>
                    <a:cs typeface="Cambria Math"/>
                  </a:rPr>
                  <a:t>𝑣</a:t>
                </a:r>
                <a:r>
                  <a:rPr sz="3200" spc="105" dirty="0"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has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a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25" dirty="0">
                    <a:latin typeface="Calibri"/>
                    <a:cs typeface="Calibri"/>
                  </a:rPr>
                  <a:t>feature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vector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14" dirty="0"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US" sz="400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lang="en-US" sz="4000" baseline="-15700" dirty="0">
                    <a:latin typeface="Cambria Math"/>
                    <a:cs typeface="Cambria Math"/>
                  </a:rPr>
                  <a:t> </a:t>
                </a:r>
                <a:endParaRPr sz="3450" baseline="-15700" dirty="0">
                  <a:latin typeface="Cambria Math"/>
                  <a:cs typeface="Cambria Math"/>
                </a:endParaRPr>
              </a:p>
              <a:p>
                <a:pPr marL="358140" indent="-320040">
                  <a:lnSpc>
                    <a:spcPts val="381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spc="-5" dirty="0">
                    <a:latin typeface="Calibri"/>
                    <a:cs typeface="Calibri"/>
                  </a:rPr>
                  <a:t>Labels </a:t>
                </a:r>
                <a:r>
                  <a:rPr sz="3200" spc="-25" dirty="0">
                    <a:latin typeface="Calibri"/>
                    <a:cs typeface="Calibri"/>
                  </a:rPr>
                  <a:t>for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some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nodes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are</a:t>
                </a:r>
                <a:r>
                  <a:rPr sz="3200" spc="-10" dirty="0">
                    <a:latin typeface="Calibri"/>
                    <a:cs typeface="Calibri"/>
                  </a:rPr>
                  <a:t> given</a:t>
                </a:r>
                <a:r>
                  <a:rPr sz="3200" dirty="0">
                    <a:latin typeface="Calibri"/>
                    <a:cs typeface="Calibri"/>
                  </a:rPr>
                  <a:t> (</a:t>
                </a:r>
                <a:r>
                  <a:rPr sz="3200" dirty="0">
                    <a:solidFill>
                      <a:srgbClr val="008000"/>
                    </a:solidFill>
                    <a:latin typeface="Cambria Math"/>
                    <a:cs typeface="Cambria Math"/>
                  </a:rPr>
                  <a:t>1</a:t>
                </a:r>
                <a:r>
                  <a:rPr sz="3200" spc="20" dirty="0">
                    <a:solidFill>
                      <a:srgbClr val="008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spc="-25" dirty="0">
                    <a:solidFill>
                      <a:srgbClr val="008000"/>
                    </a:solidFill>
                    <a:latin typeface="Calibri"/>
                    <a:cs typeface="Calibri"/>
                  </a:rPr>
                  <a:t>for</a:t>
                </a:r>
                <a:r>
                  <a:rPr sz="3200" spc="-10" dirty="0">
                    <a:solidFill>
                      <a:srgbClr val="008000"/>
                    </a:solidFill>
                    <a:latin typeface="Calibri"/>
                    <a:cs typeface="Calibri"/>
                  </a:rPr>
                  <a:t> green</a:t>
                </a:r>
                <a:r>
                  <a:rPr sz="3200" spc="-10" dirty="0">
                    <a:latin typeface="Calibri"/>
                    <a:cs typeface="Calibri"/>
                  </a:rPr>
                  <a:t>,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>
                  <a:lnSpc>
                    <a:spcPts val="3815"/>
                  </a:lnSpc>
                  <a:spcBef>
                    <a:spcPts val="75"/>
                  </a:spcBef>
                </a:pPr>
                <a:r>
                  <a:rPr sz="32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0</a:t>
                </a:r>
                <a:r>
                  <a:rPr sz="3200" spc="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spc="-25" dirty="0">
                    <a:solidFill>
                      <a:srgbClr val="C00000"/>
                    </a:solidFill>
                    <a:latin typeface="Calibri"/>
                    <a:cs typeface="Calibri"/>
                  </a:rPr>
                  <a:t>for</a:t>
                </a:r>
                <a:r>
                  <a:rPr sz="3200" spc="-20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solidFill>
                      <a:srgbClr val="C00000"/>
                    </a:solidFill>
                    <a:latin typeface="Calibri"/>
                    <a:cs typeface="Calibri"/>
                  </a:rPr>
                  <a:t>red</a:t>
                </a:r>
                <a:r>
                  <a:rPr sz="3200" spc="-15" dirty="0">
                    <a:latin typeface="Calibri"/>
                    <a:cs typeface="Calibri"/>
                  </a:rPr>
                  <a:t>)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indent="-320040">
                  <a:lnSpc>
                    <a:spcPts val="381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55" dirty="0">
                    <a:solidFill>
                      <a:srgbClr val="0070C0"/>
                    </a:solidFill>
                    <a:latin typeface="Calibri"/>
                    <a:cs typeface="Calibri"/>
                  </a:rPr>
                  <a:t>Task:</a:t>
                </a:r>
                <a:r>
                  <a:rPr sz="3200" b="1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3200" dirty="0">
                    <a:solidFill>
                      <a:srgbClr val="0070C0"/>
                    </a:solidFill>
                    <a:latin typeface="Calibri"/>
                    <a:cs typeface="Calibri"/>
                  </a:rPr>
                  <a:t>Find</a:t>
                </a:r>
                <a:r>
                  <a:rPr sz="3200" spc="10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3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𝑃</a:t>
                </a:r>
                <a:r>
                  <a:rPr sz="3200" spc="30">
                    <a:solidFill>
                      <a:srgbClr val="0070C0"/>
                    </a:solidFill>
                    <a:latin typeface="Cambria Math"/>
                    <a:cs typeface="Cambria Math"/>
                  </a:rPr>
                  <a:t>(𝑌</a:t>
                </a:r>
                <a14:m>
                  <m:oMath xmlns:m="http://schemas.openxmlformats.org/officeDocument/2006/math">
                    <m:r>
                      <a:rPr lang="en-US" sz="3200" spc="30" baseline="-25000" dirty="0">
                        <a:solidFill>
                          <a:srgbClr val="0070C0"/>
                        </a:solidFill>
                        <a:latin typeface="Cambria Math"/>
                        <a:cs typeface="Cambria Math"/>
                      </a:rPr>
                      <m:t>𝑣</m:t>
                    </m:r>
                  </m:oMath>
                </a14:m>
                <a:r>
                  <a:rPr sz="3200" spc="30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)</a:t>
                </a:r>
                <a:r>
                  <a:rPr sz="3200" spc="15" dirty="0">
                    <a:solidFill>
                      <a:srgbClr val="0070C0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spc="-10">
                    <a:solidFill>
                      <a:srgbClr val="0070C0"/>
                    </a:solidFill>
                    <a:latin typeface="Calibri"/>
                    <a:cs typeface="Calibri"/>
                  </a:rPr>
                  <a:t>given</a:t>
                </a:r>
                <a:r>
                  <a:rPr sz="3200" spc="5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3200" dirty="0">
                    <a:solidFill>
                      <a:srgbClr val="0070C0"/>
                    </a:solidFill>
                    <a:latin typeface="Calibri"/>
                    <a:cs typeface="Calibri"/>
                  </a:rPr>
                  <a:t>all</a:t>
                </a:r>
                <a:r>
                  <a:rPr sz="3200" spc="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-25" dirty="0">
                    <a:solidFill>
                      <a:srgbClr val="0070C0"/>
                    </a:solidFill>
                    <a:latin typeface="Calibri"/>
                    <a:cs typeface="Calibri"/>
                  </a:rPr>
                  <a:t>features</a:t>
                </a:r>
                <a:r>
                  <a:rPr sz="3200" dirty="0">
                    <a:solidFill>
                      <a:srgbClr val="0070C0"/>
                    </a:solidFill>
                    <a:latin typeface="Calibri"/>
                    <a:cs typeface="Calibri"/>
                  </a:rPr>
                  <a:t> and</a:t>
                </a:r>
                <a:r>
                  <a:rPr sz="3200" spc="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3200" dirty="0">
                    <a:solidFill>
                      <a:srgbClr val="0070C0"/>
                    </a:solidFill>
                    <a:latin typeface="Calibri"/>
                    <a:cs typeface="Calibri"/>
                  </a:rPr>
                  <a:t>the</a:t>
                </a:r>
                <a:endParaRPr sz="32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419" y="1255330"/>
                <a:ext cx="8056293" cy="3002686"/>
              </a:xfrm>
              <a:prstGeom prst="rect">
                <a:avLst/>
              </a:prstGeom>
              <a:blipFill>
                <a:blip r:embed="rId3"/>
                <a:stretch>
                  <a:fillRect l="-1741" t="-3049" r="-1514" b="-650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2689698" y="4307049"/>
            <a:ext cx="14027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5" dirty="0">
                <a:solidFill>
                  <a:srgbClr val="0070C0"/>
                </a:solidFill>
                <a:latin typeface="Calibri"/>
                <a:cs typeface="Calibri"/>
              </a:rPr>
              <a:t>n</a:t>
            </a:r>
            <a:r>
              <a:rPr sz="3200" spc="-30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t</a:t>
            </a:r>
            <a:r>
              <a:rPr sz="3200" spc="-35" dirty="0">
                <a:solidFill>
                  <a:srgbClr val="0070C0"/>
                </a:solidFill>
                <a:latin typeface="Calibri"/>
                <a:cs typeface="Calibri"/>
              </a:rPr>
              <a:t>w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or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5882" y="5103897"/>
            <a:ext cx="4559935" cy="1254760"/>
            <a:chOff x="2261881" y="5103897"/>
            <a:chExt cx="4559935" cy="1254760"/>
          </a:xfrm>
        </p:grpSpPr>
        <p:sp>
          <p:nvSpPr>
            <p:cNvPr id="6" name="object 6"/>
            <p:cNvSpPr/>
            <p:nvPr/>
          </p:nvSpPr>
          <p:spPr>
            <a:xfrm>
              <a:off x="4389076" y="5294806"/>
              <a:ext cx="716915" cy="450850"/>
            </a:xfrm>
            <a:custGeom>
              <a:avLst/>
              <a:gdLst/>
              <a:ahLst/>
              <a:cxnLst/>
              <a:rect l="l" t="t" r="r" b="b"/>
              <a:pathLst>
                <a:path w="716914" h="450850">
                  <a:moveTo>
                    <a:pt x="716547" y="45053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74581" y="5247092"/>
              <a:ext cx="657225" cy="357505"/>
            </a:xfrm>
            <a:custGeom>
              <a:avLst/>
              <a:gdLst/>
              <a:ahLst/>
              <a:cxnLst/>
              <a:rect l="l" t="t" r="r" b="b"/>
              <a:pathLst>
                <a:path w="657225" h="357504">
                  <a:moveTo>
                    <a:pt x="0" y="357044"/>
                  </a:moveTo>
                  <a:lnTo>
                    <a:pt x="657174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51293" y="5301145"/>
              <a:ext cx="309880" cy="667385"/>
            </a:xfrm>
            <a:custGeom>
              <a:avLst/>
              <a:gdLst/>
              <a:ahLst/>
              <a:cxnLst/>
              <a:rect l="l" t="t" r="r" b="b"/>
              <a:pathLst>
                <a:path w="309880" h="667385">
                  <a:moveTo>
                    <a:pt x="0" y="667391"/>
                  </a:moveTo>
                  <a:lnTo>
                    <a:pt x="309778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47565" y="5348860"/>
              <a:ext cx="312420" cy="628015"/>
            </a:xfrm>
            <a:custGeom>
              <a:avLst/>
              <a:gdLst/>
              <a:ahLst/>
              <a:cxnLst/>
              <a:rect l="l" t="t" r="r" b="b"/>
              <a:pathLst>
                <a:path w="312420" h="628014">
                  <a:moveTo>
                    <a:pt x="0" y="627664"/>
                  </a:moveTo>
                  <a:lnTo>
                    <a:pt x="312196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90387" y="5247092"/>
              <a:ext cx="628015" cy="783590"/>
            </a:xfrm>
            <a:custGeom>
              <a:avLst/>
              <a:gdLst/>
              <a:ahLst/>
              <a:cxnLst/>
              <a:rect l="l" t="t" r="r" b="b"/>
              <a:pathLst>
                <a:path w="628014" h="783589">
                  <a:moveTo>
                    <a:pt x="627861" y="78348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0610" y="5294806"/>
              <a:ext cx="1250315" cy="728345"/>
            </a:xfrm>
            <a:custGeom>
              <a:avLst/>
              <a:gdLst/>
              <a:ahLst/>
              <a:cxnLst/>
              <a:rect l="l" t="t" r="r" b="b"/>
              <a:pathLst>
                <a:path w="1250314" h="728345">
                  <a:moveTo>
                    <a:pt x="1249835" y="0"/>
                  </a:moveTo>
                  <a:lnTo>
                    <a:pt x="0" y="727782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30444" y="5745341"/>
              <a:ext cx="975360" cy="415925"/>
            </a:xfrm>
            <a:custGeom>
              <a:avLst/>
              <a:gdLst/>
              <a:ahLst/>
              <a:cxnLst/>
              <a:rect l="l" t="t" r="r" b="b"/>
              <a:pathLst>
                <a:path w="975360" h="415925">
                  <a:moveTo>
                    <a:pt x="975179" y="0"/>
                  </a:moveTo>
                  <a:lnTo>
                    <a:pt x="0" y="41573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34173" y="6153084"/>
              <a:ext cx="830580" cy="8255"/>
            </a:xfrm>
            <a:custGeom>
              <a:avLst/>
              <a:gdLst/>
              <a:ahLst/>
              <a:cxnLst/>
              <a:rect l="l" t="t" r="r" b="b"/>
              <a:pathLst>
                <a:path w="830579" h="8254">
                  <a:moveTo>
                    <a:pt x="0" y="0"/>
                  </a:moveTo>
                  <a:lnTo>
                    <a:pt x="830511" y="7988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64685" y="59765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64685" y="59765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3952" y="5116597"/>
              <a:ext cx="833119" cy="48260"/>
            </a:xfrm>
            <a:custGeom>
              <a:avLst/>
              <a:gdLst/>
              <a:ahLst/>
              <a:cxnLst/>
              <a:rect l="l" t="t" r="r" b="b"/>
              <a:pathLst>
                <a:path w="833120" h="48260">
                  <a:moveTo>
                    <a:pt x="0" y="0"/>
                  </a:moveTo>
                  <a:lnTo>
                    <a:pt x="832929" y="47715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71384" y="5270948"/>
              <a:ext cx="758825" cy="474980"/>
            </a:xfrm>
            <a:custGeom>
              <a:avLst/>
              <a:gdLst/>
              <a:ahLst/>
              <a:cxnLst/>
              <a:rect l="l" t="t" r="r" b="b"/>
              <a:pathLst>
                <a:path w="758825" h="474979">
                  <a:moveTo>
                    <a:pt x="758504" y="0"/>
                  </a:moveTo>
                  <a:lnTo>
                    <a:pt x="0" y="474393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71383" y="5745342"/>
              <a:ext cx="1284605" cy="133350"/>
            </a:xfrm>
            <a:custGeom>
              <a:avLst/>
              <a:gdLst/>
              <a:ahLst/>
              <a:cxnLst/>
              <a:rect l="l" t="t" r="r" b="b"/>
              <a:pathLst>
                <a:path w="1284604" h="133350">
                  <a:moveTo>
                    <a:pt x="1284055" y="13330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88917" y="5325002"/>
              <a:ext cx="370840" cy="804545"/>
            </a:xfrm>
            <a:custGeom>
              <a:avLst/>
              <a:gdLst/>
              <a:ahLst/>
              <a:cxnLst/>
              <a:rect l="l" t="t" r="r" b="b"/>
              <a:pathLst>
                <a:path w="370839" h="804545">
                  <a:moveTo>
                    <a:pt x="0" y="804012"/>
                  </a:moveTo>
                  <a:lnTo>
                    <a:pt x="370287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88520" y="5270948"/>
              <a:ext cx="320675" cy="477520"/>
            </a:xfrm>
            <a:custGeom>
              <a:avLst/>
              <a:gdLst/>
              <a:ahLst/>
              <a:cxnLst/>
              <a:rect l="l" t="t" r="r" b="b"/>
              <a:pathLst>
                <a:path w="320675" h="477520">
                  <a:moveTo>
                    <a:pt x="0" y="0"/>
                  </a:moveTo>
                  <a:lnTo>
                    <a:pt x="320483" y="477205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18232" y="6009143"/>
              <a:ext cx="690880" cy="173990"/>
            </a:xfrm>
            <a:custGeom>
              <a:avLst/>
              <a:gdLst/>
              <a:ahLst/>
              <a:cxnLst/>
              <a:rect l="l" t="t" r="r" b="b"/>
              <a:pathLst>
                <a:path w="690879" h="173989">
                  <a:moveTo>
                    <a:pt x="690770" y="0"/>
                  </a:moveTo>
                  <a:lnTo>
                    <a:pt x="0" y="173924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02508" y="602640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79713" y="5955836"/>
            <a:ext cx="391160" cy="394970"/>
            <a:chOff x="2555713" y="5955836"/>
            <a:chExt cx="391160" cy="394970"/>
          </a:xfrm>
        </p:grpSpPr>
        <p:sp>
          <p:nvSpPr>
            <p:cNvPr id="24" name="object 24"/>
            <p:cNvSpPr/>
            <p:nvPr/>
          </p:nvSpPr>
          <p:spPr>
            <a:xfrm>
              <a:off x="2568413" y="596853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4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68413" y="596853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06237" y="6017259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389492" y="4919350"/>
            <a:ext cx="391160" cy="394970"/>
            <a:chOff x="2865492" y="4919350"/>
            <a:chExt cx="391160" cy="394970"/>
          </a:xfrm>
        </p:grpSpPr>
        <p:sp>
          <p:nvSpPr>
            <p:cNvPr id="28" name="object 28"/>
            <p:cNvSpPr/>
            <p:nvPr/>
          </p:nvSpPr>
          <p:spPr>
            <a:xfrm>
              <a:off x="2878192" y="4932050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78192" y="4932050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516015" y="498094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20121" y="5406887"/>
            <a:ext cx="391160" cy="394970"/>
            <a:chOff x="1896121" y="5406887"/>
            <a:chExt cx="391160" cy="394970"/>
          </a:xfrm>
        </p:grpSpPr>
        <p:sp>
          <p:nvSpPr>
            <p:cNvPr id="32" name="object 32"/>
            <p:cNvSpPr/>
            <p:nvPr/>
          </p:nvSpPr>
          <p:spPr>
            <a:xfrm>
              <a:off x="1908821" y="5419587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08821" y="5419587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46645" y="546862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588180" y="4967065"/>
            <a:ext cx="391160" cy="394970"/>
            <a:chOff x="4064180" y="4967065"/>
            <a:chExt cx="391160" cy="394970"/>
          </a:xfrm>
        </p:grpSpPr>
        <p:sp>
          <p:nvSpPr>
            <p:cNvPr id="36" name="object 36"/>
            <p:cNvSpPr/>
            <p:nvPr/>
          </p:nvSpPr>
          <p:spPr>
            <a:xfrm>
              <a:off x="4076880" y="497976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76880" y="497976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38"/>
              <p:cNvSpPr txBox="1"/>
              <p:nvPr/>
            </p:nvSpPr>
            <p:spPr>
              <a:xfrm>
                <a:off x="5331820" y="4389628"/>
                <a:ext cx="1869095" cy="90794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2800" spc="6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𝑃(𝑌</a:t>
                </a:r>
                <a14:m>
                  <m:oMath xmlns:m="http://schemas.openxmlformats.org/officeDocument/2006/math">
                    <m:r>
                      <a:rPr lang="en-US" sz="2800" spc="65" baseline="-25000" dirty="0">
                        <a:solidFill>
                          <a:srgbClr val="C00000"/>
                        </a:solidFill>
                        <a:latin typeface="Cambria Math"/>
                        <a:cs typeface="Cambria Math"/>
                      </a:rPr>
                      <m:t>𝑣</m:t>
                    </m:r>
                  </m:oMath>
                </a14:m>
                <a:r>
                  <a:rPr sz="2800" spc="6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)</a:t>
                </a:r>
                <a:r>
                  <a:rPr sz="2800" spc="-3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sz="28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=</a:t>
                </a:r>
                <a:r>
                  <a:rPr sz="2800" i="1" spc="-25" dirty="0">
                    <a:solidFill>
                      <a:srgbClr val="C00000"/>
                    </a:solidFill>
                    <a:latin typeface="Calibri"/>
                    <a:cs typeface="Calibri"/>
                  </a:rPr>
                  <a:t> </a:t>
                </a:r>
                <a:r>
                  <a:rPr sz="2800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?</a:t>
                </a:r>
                <a:endParaRPr sz="2800" dirty="0">
                  <a:latin typeface="Calibri"/>
                  <a:cs typeface="Calibri"/>
                </a:endParaRPr>
              </a:p>
              <a:p>
                <a:pPr marL="394970">
                  <a:spcBef>
                    <a:spcPts val="1680"/>
                  </a:spcBef>
                </a:pPr>
                <a:r>
                  <a:rPr sz="1600" dirty="0">
                    <a:latin typeface="Arial"/>
                    <a:cs typeface="Arial"/>
                  </a:rPr>
                  <a:t>5</a:t>
                </a:r>
              </a:p>
            </p:txBody>
          </p:sp>
        </mc:Choice>
        <mc:Fallback xmlns="">
          <p:sp>
            <p:nvSpPr>
              <p:cNvPr id="38" name="object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20" y="4389628"/>
                <a:ext cx="1869095" cy="907941"/>
              </a:xfrm>
              <a:prstGeom prst="rect">
                <a:avLst/>
              </a:prstGeom>
              <a:blipFill>
                <a:blip r:embed="rId4"/>
                <a:stretch>
                  <a:fillRect l="-9804" t="-12081" b="-1342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object 39"/>
          <p:cNvGrpSpPr/>
          <p:nvPr/>
        </p:nvGrpSpPr>
        <p:grpSpPr>
          <a:xfrm>
            <a:off x="7317337" y="6116313"/>
            <a:ext cx="391160" cy="394970"/>
            <a:chOff x="5793337" y="6116313"/>
            <a:chExt cx="391160" cy="394970"/>
          </a:xfrm>
        </p:grpSpPr>
        <p:sp>
          <p:nvSpPr>
            <p:cNvPr id="40" name="object 40"/>
            <p:cNvSpPr/>
            <p:nvPr/>
          </p:nvSpPr>
          <p:spPr>
            <a:xfrm>
              <a:off x="5806037" y="61290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06037" y="61290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443861" y="617880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266738" y="5681400"/>
            <a:ext cx="391160" cy="394970"/>
            <a:chOff x="6742738" y="5681400"/>
            <a:chExt cx="391160" cy="394970"/>
          </a:xfrm>
        </p:grpSpPr>
        <p:sp>
          <p:nvSpPr>
            <p:cNvPr id="44" name="object 44"/>
            <p:cNvSpPr/>
            <p:nvPr/>
          </p:nvSpPr>
          <p:spPr>
            <a:xfrm>
              <a:off x="6755438" y="5694100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55438" y="5694100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393262" y="574294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616923" y="5548093"/>
            <a:ext cx="391160" cy="394970"/>
            <a:chOff x="5092923" y="5548093"/>
            <a:chExt cx="391160" cy="394970"/>
          </a:xfrm>
        </p:grpSpPr>
        <p:sp>
          <p:nvSpPr>
            <p:cNvPr id="48" name="object 48"/>
            <p:cNvSpPr/>
            <p:nvPr/>
          </p:nvSpPr>
          <p:spPr>
            <a:xfrm>
              <a:off x="5105623" y="556079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1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4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1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105623" y="556079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743447" y="561187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687623" y="4943207"/>
            <a:ext cx="391160" cy="394970"/>
            <a:chOff x="6163623" y="4943207"/>
            <a:chExt cx="391160" cy="394970"/>
          </a:xfrm>
        </p:grpSpPr>
        <p:sp>
          <p:nvSpPr>
            <p:cNvPr id="52" name="object 52"/>
            <p:cNvSpPr/>
            <p:nvPr/>
          </p:nvSpPr>
          <p:spPr>
            <a:xfrm>
              <a:off x="6176323" y="4955907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76323" y="4955907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814147" y="500532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253" y="414020"/>
            <a:ext cx="8199120" cy="4907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71730" y="1189321"/>
            <a:ext cx="456311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358140" indent="-320040">
              <a:spcBef>
                <a:spcPts val="845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2800" spc="-15" dirty="0">
                <a:latin typeface="Calibri"/>
                <a:cs typeface="Calibri"/>
              </a:rPr>
              <a:t>Update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r>
              <a:rPr sz="2850" spc="-22" baseline="23391" dirty="0">
                <a:latin typeface="Calibri"/>
                <a:cs typeface="Calibri"/>
              </a:rPr>
              <a:t>st</a:t>
            </a:r>
            <a:r>
              <a:rPr sz="2850" spc="284" baseline="23391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Iteration:</a:t>
            </a:r>
            <a:endParaRPr sz="2800" dirty="0">
              <a:latin typeface="Calibri"/>
              <a:cs typeface="Calibri"/>
            </a:endParaRPr>
          </a:p>
          <a:p>
            <a:pPr marL="650875" lvl="1" indent="-274955">
              <a:spcBef>
                <a:spcPts val="74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 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5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600" spc="-225" dirty="0">
                <a:latin typeface="Cambria Math"/>
                <a:cs typeface="Cambria Math"/>
              </a:rPr>
              <a:t>𝑁</a:t>
            </a:r>
            <a:r>
              <a:rPr lang="en-US" sz="2850" spc="67" baseline="-16081" dirty="0">
                <a:latin typeface="Cambria Math"/>
                <a:cs typeface="Cambria Math"/>
              </a:rPr>
              <a:t>5</a:t>
            </a:r>
            <a:r>
              <a:rPr sz="2850" baseline="-16081" dirty="0">
                <a:latin typeface="Cambria Math"/>
                <a:cs typeface="Cambria Math"/>
              </a:rPr>
              <a:t> </a:t>
            </a:r>
            <a:r>
              <a:rPr sz="2850" spc="-15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=</a:t>
            </a:r>
            <a:r>
              <a:rPr sz="2600" spc="140" dirty="0">
                <a:latin typeface="Cambria Math"/>
                <a:cs typeface="Cambria Math"/>
              </a:rPr>
              <a:t> </a:t>
            </a:r>
            <a:r>
              <a:rPr sz="2600" spc="5" dirty="0">
                <a:latin typeface="Cambria Math"/>
                <a:cs typeface="Cambria Math"/>
              </a:rPr>
              <a:t>{</a:t>
            </a:r>
            <a:r>
              <a:rPr sz="2600" spc="-5" dirty="0">
                <a:latin typeface="Cambria Math"/>
                <a:cs typeface="Cambria Math"/>
              </a:rPr>
              <a:t>4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6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7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8</a:t>
            </a:r>
            <a:r>
              <a:rPr sz="26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6" name="object 6"/>
          <p:cNvSpPr/>
          <p:nvPr/>
        </p:nvSpPr>
        <p:spPr>
          <a:xfrm>
            <a:off x="5268184" y="3847464"/>
            <a:ext cx="737870" cy="1106170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4601" y="3685449"/>
            <a:ext cx="1368425" cy="732790"/>
          </a:xfrm>
          <a:custGeom>
            <a:avLst/>
            <a:gdLst/>
            <a:ahLst/>
            <a:cxnLst/>
            <a:rect l="l" t="t" r="r" b="b"/>
            <a:pathLst>
              <a:path w="1368425" h="732789">
                <a:moveTo>
                  <a:pt x="0" y="732572"/>
                </a:moveTo>
                <a:lnTo>
                  <a:pt x="1367823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6387" y="3739503"/>
            <a:ext cx="655955" cy="1297305"/>
          </a:xfrm>
          <a:custGeom>
            <a:avLst/>
            <a:gdLst/>
            <a:ahLst/>
            <a:cxnLst/>
            <a:rect l="l" t="t" r="r" b="b"/>
            <a:pathLst>
              <a:path w="655955" h="1297304">
                <a:moveTo>
                  <a:pt x="0" y="1297089"/>
                </a:moveTo>
                <a:lnTo>
                  <a:pt x="655354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89267" y="5137746"/>
            <a:ext cx="1396365" cy="83820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4620" y="3554955"/>
            <a:ext cx="1478915" cy="108585"/>
          </a:xfrm>
          <a:custGeom>
            <a:avLst/>
            <a:gdLst/>
            <a:ahLst/>
            <a:cxnLst/>
            <a:rect l="l" t="t" r="r" b="b"/>
            <a:pathLst>
              <a:path w="1478914" h="108585">
                <a:moveTo>
                  <a:pt x="0" y="0"/>
                </a:moveTo>
                <a:lnTo>
                  <a:pt x="1478383" y="107962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91056" y="3685449"/>
            <a:ext cx="848360" cy="1322070"/>
          </a:xfrm>
          <a:custGeom>
            <a:avLst/>
            <a:gdLst/>
            <a:ahLst/>
            <a:cxnLst/>
            <a:rect l="l" t="t" r="r" b="b"/>
            <a:pathLst>
              <a:path w="848360" h="1322070">
                <a:moveTo>
                  <a:pt x="847812" y="1321801"/>
                </a:moveTo>
                <a:lnTo>
                  <a:pt x="0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5703" y="3793412"/>
            <a:ext cx="2240915" cy="1297305"/>
          </a:xfrm>
          <a:custGeom>
            <a:avLst/>
            <a:gdLst/>
            <a:ahLst/>
            <a:cxnLst/>
            <a:rect l="l" t="t" r="r" b="b"/>
            <a:pathLst>
              <a:path w="2240915" h="1297304">
                <a:moveTo>
                  <a:pt x="2240865" y="0"/>
                </a:moveTo>
                <a:lnTo>
                  <a:pt x="0" y="1297233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85304" y="4953197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60" h="369570">
                <a:moveTo>
                  <a:pt x="182879" y="0"/>
                </a:moveTo>
                <a:lnTo>
                  <a:pt x="134263" y="6592"/>
                </a:lnTo>
                <a:lnTo>
                  <a:pt x="90576" y="25196"/>
                </a:lnTo>
                <a:lnTo>
                  <a:pt x="53564" y="54052"/>
                </a:lnTo>
                <a:lnTo>
                  <a:pt x="24968" y="91402"/>
                </a:lnTo>
                <a:lnTo>
                  <a:pt x="6532" y="135487"/>
                </a:lnTo>
                <a:lnTo>
                  <a:pt x="0" y="184547"/>
                </a:lnTo>
                <a:lnTo>
                  <a:pt x="6532" y="233607"/>
                </a:lnTo>
                <a:lnTo>
                  <a:pt x="24968" y="277692"/>
                </a:lnTo>
                <a:lnTo>
                  <a:pt x="53564" y="315042"/>
                </a:lnTo>
                <a:lnTo>
                  <a:pt x="90576" y="343898"/>
                </a:lnTo>
                <a:lnTo>
                  <a:pt x="134263" y="362502"/>
                </a:lnTo>
                <a:lnTo>
                  <a:pt x="182879" y="369095"/>
                </a:lnTo>
                <a:lnTo>
                  <a:pt x="231496" y="362502"/>
                </a:lnTo>
                <a:lnTo>
                  <a:pt x="275183" y="343898"/>
                </a:lnTo>
                <a:lnTo>
                  <a:pt x="312195" y="315042"/>
                </a:lnTo>
                <a:lnTo>
                  <a:pt x="340791" y="277692"/>
                </a:lnTo>
                <a:lnTo>
                  <a:pt x="359227" y="233607"/>
                </a:lnTo>
                <a:lnTo>
                  <a:pt x="365760" y="184547"/>
                </a:lnTo>
                <a:lnTo>
                  <a:pt x="359227" y="135487"/>
                </a:lnTo>
                <a:lnTo>
                  <a:pt x="340791" y="91402"/>
                </a:lnTo>
                <a:lnTo>
                  <a:pt x="312195" y="54052"/>
                </a:lnTo>
                <a:lnTo>
                  <a:pt x="275183" y="25196"/>
                </a:lnTo>
                <a:lnTo>
                  <a:pt x="231496" y="6592"/>
                </a:lnTo>
                <a:lnTo>
                  <a:pt x="182879" y="0"/>
                </a:lnTo>
                <a:close/>
              </a:path>
            </a:pathLst>
          </a:custGeom>
          <a:solidFill>
            <a:srgbClr val="6BB7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5304" y="4953197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60" h="369570">
                <a:moveTo>
                  <a:pt x="0" y="184547"/>
                </a:moveTo>
                <a:lnTo>
                  <a:pt x="6532" y="135487"/>
                </a:lnTo>
                <a:lnTo>
                  <a:pt x="24968" y="91402"/>
                </a:lnTo>
                <a:lnTo>
                  <a:pt x="53564" y="54052"/>
                </a:lnTo>
                <a:lnTo>
                  <a:pt x="90576" y="25196"/>
                </a:lnTo>
                <a:lnTo>
                  <a:pt x="134263" y="6592"/>
                </a:lnTo>
                <a:lnTo>
                  <a:pt x="182880" y="0"/>
                </a:lnTo>
                <a:lnTo>
                  <a:pt x="231496" y="6592"/>
                </a:lnTo>
                <a:lnTo>
                  <a:pt x="275183" y="25196"/>
                </a:lnTo>
                <a:lnTo>
                  <a:pt x="312195" y="54052"/>
                </a:lnTo>
                <a:lnTo>
                  <a:pt x="340791" y="91402"/>
                </a:lnTo>
                <a:lnTo>
                  <a:pt x="359227" y="135487"/>
                </a:lnTo>
                <a:lnTo>
                  <a:pt x="365760" y="184547"/>
                </a:lnTo>
                <a:lnTo>
                  <a:pt x="359227" y="233607"/>
                </a:lnTo>
                <a:lnTo>
                  <a:pt x="340791" y="277692"/>
                </a:lnTo>
                <a:lnTo>
                  <a:pt x="312195" y="315042"/>
                </a:lnTo>
                <a:lnTo>
                  <a:pt x="275183" y="343898"/>
                </a:lnTo>
                <a:lnTo>
                  <a:pt x="231496" y="362502"/>
                </a:lnTo>
                <a:lnTo>
                  <a:pt x="182880" y="369095"/>
                </a:lnTo>
                <a:lnTo>
                  <a:pt x="134263" y="362502"/>
                </a:lnTo>
                <a:lnTo>
                  <a:pt x="90576" y="343898"/>
                </a:lnTo>
                <a:lnTo>
                  <a:pt x="53564" y="315042"/>
                </a:lnTo>
                <a:lnTo>
                  <a:pt x="24968" y="277692"/>
                </a:lnTo>
                <a:lnTo>
                  <a:pt x="6532" y="233607"/>
                </a:lnTo>
                <a:lnTo>
                  <a:pt x="0" y="18454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23507" y="5036592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60" h="369570">
                <a:moveTo>
                  <a:pt x="182879" y="0"/>
                </a:moveTo>
                <a:lnTo>
                  <a:pt x="134263" y="6592"/>
                </a:lnTo>
                <a:lnTo>
                  <a:pt x="90576" y="25195"/>
                </a:lnTo>
                <a:lnTo>
                  <a:pt x="53564" y="54052"/>
                </a:lnTo>
                <a:lnTo>
                  <a:pt x="24968" y="91402"/>
                </a:lnTo>
                <a:lnTo>
                  <a:pt x="6532" y="135487"/>
                </a:lnTo>
                <a:lnTo>
                  <a:pt x="0" y="184547"/>
                </a:lnTo>
                <a:lnTo>
                  <a:pt x="6532" y="233607"/>
                </a:lnTo>
                <a:lnTo>
                  <a:pt x="24968" y="277692"/>
                </a:lnTo>
                <a:lnTo>
                  <a:pt x="53564" y="315042"/>
                </a:lnTo>
                <a:lnTo>
                  <a:pt x="90576" y="343898"/>
                </a:lnTo>
                <a:lnTo>
                  <a:pt x="134263" y="362502"/>
                </a:lnTo>
                <a:lnTo>
                  <a:pt x="182879" y="369095"/>
                </a:lnTo>
                <a:lnTo>
                  <a:pt x="231496" y="362502"/>
                </a:lnTo>
                <a:lnTo>
                  <a:pt x="275183" y="343898"/>
                </a:lnTo>
                <a:lnTo>
                  <a:pt x="312195" y="315042"/>
                </a:lnTo>
                <a:lnTo>
                  <a:pt x="340791" y="277692"/>
                </a:lnTo>
                <a:lnTo>
                  <a:pt x="359227" y="233607"/>
                </a:lnTo>
                <a:lnTo>
                  <a:pt x="365759" y="184547"/>
                </a:lnTo>
                <a:lnTo>
                  <a:pt x="359227" y="135487"/>
                </a:lnTo>
                <a:lnTo>
                  <a:pt x="340791" y="91402"/>
                </a:lnTo>
                <a:lnTo>
                  <a:pt x="312195" y="54052"/>
                </a:lnTo>
                <a:lnTo>
                  <a:pt x="275183" y="25195"/>
                </a:lnTo>
                <a:lnTo>
                  <a:pt x="231496" y="6592"/>
                </a:lnTo>
                <a:lnTo>
                  <a:pt x="182879" y="0"/>
                </a:lnTo>
                <a:close/>
              </a:path>
            </a:pathLst>
          </a:custGeom>
          <a:solidFill>
            <a:srgbClr val="D4D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3507" y="5036592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60" h="369570">
                <a:moveTo>
                  <a:pt x="0" y="184547"/>
                </a:moveTo>
                <a:lnTo>
                  <a:pt x="6532" y="135487"/>
                </a:lnTo>
                <a:lnTo>
                  <a:pt x="24968" y="91402"/>
                </a:lnTo>
                <a:lnTo>
                  <a:pt x="53564" y="54052"/>
                </a:lnTo>
                <a:lnTo>
                  <a:pt x="90576" y="25196"/>
                </a:lnTo>
                <a:lnTo>
                  <a:pt x="134263" y="6592"/>
                </a:lnTo>
                <a:lnTo>
                  <a:pt x="182880" y="0"/>
                </a:lnTo>
                <a:lnTo>
                  <a:pt x="231496" y="6592"/>
                </a:lnTo>
                <a:lnTo>
                  <a:pt x="275183" y="25196"/>
                </a:lnTo>
                <a:lnTo>
                  <a:pt x="312195" y="54052"/>
                </a:lnTo>
                <a:lnTo>
                  <a:pt x="340791" y="91402"/>
                </a:lnTo>
                <a:lnTo>
                  <a:pt x="359227" y="135487"/>
                </a:lnTo>
                <a:lnTo>
                  <a:pt x="365760" y="184547"/>
                </a:lnTo>
                <a:lnTo>
                  <a:pt x="359227" y="233607"/>
                </a:lnTo>
                <a:lnTo>
                  <a:pt x="340791" y="277692"/>
                </a:lnTo>
                <a:lnTo>
                  <a:pt x="312195" y="315042"/>
                </a:lnTo>
                <a:lnTo>
                  <a:pt x="275183" y="343898"/>
                </a:lnTo>
                <a:lnTo>
                  <a:pt x="231496" y="362502"/>
                </a:lnTo>
                <a:lnTo>
                  <a:pt x="182880" y="369095"/>
                </a:lnTo>
                <a:lnTo>
                  <a:pt x="134263" y="362502"/>
                </a:lnTo>
                <a:lnTo>
                  <a:pt x="90576" y="343898"/>
                </a:lnTo>
                <a:lnTo>
                  <a:pt x="53564" y="315042"/>
                </a:lnTo>
                <a:lnTo>
                  <a:pt x="24968" y="277692"/>
                </a:lnTo>
                <a:lnTo>
                  <a:pt x="6532" y="233607"/>
                </a:lnTo>
                <a:lnTo>
                  <a:pt x="0" y="18454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8860" y="3370408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60" h="369570">
                <a:moveTo>
                  <a:pt x="182880" y="0"/>
                </a:moveTo>
                <a:lnTo>
                  <a:pt x="134263" y="6592"/>
                </a:lnTo>
                <a:lnTo>
                  <a:pt x="90576" y="25196"/>
                </a:lnTo>
                <a:lnTo>
                  <a:pt x="53564" y="54052"/>
                </a:lnTo>
                <a:lnTo>
                  <a:pt x="24968" y="91402"/>
                </a:lnTo>
                <a:lnTo>
                  <a:pt x="6532" y="135487"/>
                </a:lnTo>
                <a:lnTo>
                  <a:pt x="0" y="184547"/>
                </a:lnTo>
                <a:lnTo>
                  <a:pt x="6532" y="233607"/>
                </a:lnTo>
                <a:lnTo>
                  <a:pt x="24968" y="277692"/>
                </a:lnTo>
                <a:lnTo>
                  <a:pt x="53564" y="315042"/>
                </a:lnTo>
                <a:lnTo>
                  <a:pt x="90576" y="343898"/>
                </a:lnTo>
                <a:lnTo>
                  <a:pt x="134263" y="362502"/>
                </a:lnTo>
                <a:lnTo>
                  <a:pt x="182880" y="369095"/>
                </a:lnTo>
                <a:lnTo>
                  <a:pt x="231496" y="362502"/>
                </a:lnTo>
                <a:lnTo>
                  <a:pt x="275183" y="343898"/>
                </a:lnTo>
                <a:lnTo>
                  <a:pt x="312195" y="315042"/>
                </a:lnTo>
                <a:lnTo>
                  <a:pt x="340791" y="277692"/>
                </a:lnTo>
                <a:lnTo>
                  <a:pt x="359227" y="233607"/>
                </a:lnTo>
                <a:lnTo>
                  <a:pt x="365759" y="184547"/>
                </a:lnTo>
                <a:lnTo>
                  <a:pt x="359227" y="135487"/>
                </a:lnTo>
                <a:lnTo>
                  <a:pt x="340791" y="91402"/>
                </a:lnTo>
                <a:lnTo>
                  <a:pt x="312195" y="54052"/>
                </a:lnTo>
                <a:lnTo>
                  <a:pt x="275183" y="25196"/>
                </a:lnTo>
                <a:lnTo>
                  <a:pt x="231496" y="6592"/>
                </a:lnTo>
                <a:lnTo>
                  <a:pt x="182880" y="0"/>
                </a:lnTo>
                <a:close/>
              </a:path>
            </a:pathLst>
          </a:custGeom>
          <a:solidFill>
            <a:srgbClr val="6BB7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8860" y="3370408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60" h="369570">
                <a:moveTo>
                  <a:pt x="0" y="184547"/>
                </a:moveTo>
                <a:lnTo>
                  <a:pt x="6532" y="135487"/>
                </a:lnTo>
                <a:lnTo>
                  <a:pt x="24968" y="91402"/>
                </a:lnTo>
                <a:lnTo>
                  <a:pt x="53564" y="54052"/>
                </a:lnTo>
                <a:lnTo>
                  <a:pt x="90576" y="25196"/>
                </a:lnTo>
                <a:lnTo>
                  <a:pt x="134263" y="6592"/>
                </a:lnTo>
                <a:lnTo>
                  <a:pt x="182880" y="0"/>
                </a:lnTo>
                <a:lnTo>
                  <a:pt x="231496" y="6592"/>
                </a:lnTo>
                <a:lnTo>
                  <a:pt x="275183" y="25196"/>
                </a:lnTo>
                <a:lnTo>
                  <a:pt x="312195" y="54052"/>
                </a:lnTo>
                <a:lnTo>
                  <a:pt x="340791" y="91402"/>
                </a:lnTo>
                <a:lnTo>
                  <a:pt x="359227" y="135487"/>
                </a:lnTo>
                <a:lnTo>
                  <a:pt x="365760" y="184547"/>
                </a:lnTo>
                <a:lnTo>
                  <a:pt x="359227" y="233607"/>
                </a:lnTo>
                <a:lnTo>
                  <a:pt x="340791" y="277692"/>
                </a:lnTo>
                <a:lnTo>
                  <a:pt x="312195" y="315042"/>
                </a:lnTo>
                <a:lnTo>
                  <a:pt x="275183" y="343898"/>
                </a:lnTo>
                <a:lnTo>
                  <a:pt x="231496" y="362502"/>
                </a:lnTo>
                <a:lnTo>
                  <a:pt x="182880" y="369095"/>
                </a:lnTo>
                <a:lnTo>
                  <a:pt x="134263" y="362502"/>
                </a:lnTo>
                <a:lnTo>
                  <a:pt x="90576" y="343898"/>
                </a:lnTo>
                <a:lnTo>
                  <a:pt x="53564" y="315042"/>
                </a:lnTo>
                <a:lnTo>
                  <a:pt x="24968" y="277692"/>
                </a:lnTo>
                <a:lnTo>
                  <a:pt x="6532" y="233607"/>
                </a:lnTo>
                <a:lnTo>
                  <a:pt x="0" y="18454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98841" y="4233473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59" h="369570">
                <a:moveTo>
                  <a:pt x="182880" y="0"/>
                </a:moveTo>
                <a:lnTo>
                  <a:pt x="134263" y="6592"/>
                </a:lnTo>
                <a:lnTo>
                  <a:pt x="90576" y="25196"/>
                </a:lnTo>
                <a:lnTo>
                  <a:pt x="53564" y="54052"/>
                </a:lnTo>
                <a:lnTo>
                  <a:pt x="24968" y="91402"/>
                </a:lnTo>
                <a:lnTo>
                  <a:pt x="6532" y="135487"/>
                </a:lnTo>
                <a:lnTo>
                  <a:pt x="0" y="184547"/>
                </a:lnTo>
                <a:lnTo>
                  <a:pt x="6532" y="233607"/>
                </a:lnTo>
                <a:lnTo>
                  <a:pt x="24968" y="277692"/>
                </a:lnTo>
                <a:lnTo>
                  <a:pt x="53564" y="315042"/>
                </a:lnTo>
                <a:lnTo>
                  <a:pt x="90576" y="343898"/>
                </a:lnTo>
                <a:lnTo>
                  <a:pt x="134263" y="362502"/>
                </a:lnTo>
                <a:lnTo>
                  <a:pt x="182880" y="369095"/>
                </a:lnTo>
                <a:lnTo>
                  <a:pt x="231496" y="362502"/>
                </a:lnTo>
                <a:lnTo>
                  <a:pt x="275183" y="343898"/>
                </a:lnTo>
                <a:lnTo>
                  <a:pt x="312195" y="315042"/>
                </a:lnTo>
                <a:lnTo>
                  <a:pt x="340791" y="277692"/>
                </a:lnTo>
                <a:lnTo>
                  <a:pt x="359227" y="233607"/>
                </a:lnTo>
                <a:lnTo>
                  <a:pt x="365759" y="184547"/>
                </a:lnTo>
                <a:lnTo>
                  <a:pt x="359227" y="135487"/>
                </a:lnTo>
                <a:lnTo>
                  <a:pt x="340791" y="91402"/>
                </a:lnTo>
                <a:lnTo>
                  <a:pt x="312195" y="54052"/>
                </a:lnTo>
                <a:lnTo>
                  <a:pt x="275183" y="25196"/>
                </a:lnTo>
                <a:lnTo>
                  <a:pt x="231496" y="6592"/>
                </a:lnTo>
                <a:lnTo>
                  <a:pt x="182880" y="0"/>
                </a:lnTo>
                <a:close/>
              </a:path>
            </a:pathLst>
          </a:custGeom>
          <a:solidFill>
            <a:srgbClr val="D4D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8841" y="4233473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59" h="369570">
                <a:moveTo>
                  <a:pt x="0" y="184547"/>
                </a:moveTo>
                <a:lnTo>
                  <a:pt x="6532" y="135487"/>
                </a:lnTo>
                <a:lnTo>
                  <a:pt x="24968" y="91402"/>
                </a:lnTo>
                <a:lnTo>
                  <a:pt x="53564" y="54052"/>
                </a:lnTo>
                <a:lnTo>
                  <a:pt x="90576" y="25196"/>
                </a:lnTo>
                <a:lnTo>
                  <a:pt x="134263" y="6592"/>
                </a:lnTo>
                <a:lnTo>
                  <a:pt x="182880" y="0"/>
                </a:lnTo>
                <a:lnTo>
                  <a:pt x="231496" y="6592"/>
                </a:lnTo>
                <a:lnTo>
                  <a:pt x="275183" y="25196"/>
                </a:lnTo>
                <a:lnTo>
                  <a:pt x="312195" y="54052"/>
                </a:lnTo>
                <a:lnTo>
                  <a:pt x="340791" y="91402"/>
                </a:lnTo>
                <a:lnTo>
                  <a:pt x="359227" y="135487"/>
                </a:lnTo>
                <a:lnTo>
                  <a:pt x="365760" y="184547"/>
                </a:lnTo>
                <a:lnTo>
                  <a:pt x="359227" y="233607"/>
                </a:lnTo>
                <a:lnTo>
                  <a:pt x="340791" y="277692"/>
                </a:lnTo>
                <a:lnTo>
                  <a:pt x="312195" y="315042"/>
                </a:lnTo>
                <a:lnTo>
                  <a:pt x="275183" y="343898"/>
                </a:lnTo>
                <a:lnTo>
                  <a:pt x="231496" y="362502"/>
                </a:lnTo>
                <a:lnTo>
                  <a:pt x="182880" y="369095"/>
                </a:lnTo>
                <a:lnTo>
                  <a:pt x="134263" y="362502"/>
                </a:lnTo>
                <a:lnTo>
                  <a:pt x="90576" y="343898"/>
                </a:lnTo>
                <a:lnTo>
                  <a:pt x="53564" y="315042"/>
                </a:lnTo>
                <a:lnTo>
                  <a:pt x="24968" y="277692"/>
                </a:lnTo>
                <a:lnTo>
                  <a:pt x="6532" y="233607"/>
                </a:lnTo>
                <a:lnTo>
                  <a:pt x="0" y="18454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3003" y="3478369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60" h="369570">
                <a:moveTo>
                  <a:pt x="182879" y="0"/>
                </a:moveTo>
                <a:lnTo>
                  <a:pt x="134263" y="6592"/>
                </a:lnTo>
                <a:lnTo>
                  <a:pt x="90576" y="25196"/>
                </a:lnTo>
                <a:lnTo>
                  <a:pt x="53564" y="54052"/>
                </a:lnTo>
                <a:lnTo>
                  <a:pt x="24968" y="91402"/>
                </a:lnTo>
                <a:lnTo>
                  <a:pt x="6532" y="135487"/>
                </a:lnTo>
                <a:lnTo>
                  <a:pt x="0" y="184547"/>
                </a:lnTo>
                <a:lnTo>
                  <a:pt x="6532" y="233607"/>
                </a:lnTo>
                <a:lnTo>
                  <a:pt x="24968" y="277692"/>
                </a:lnTo>
                <a:lnTo>
                  <a:pt x="53564" y="315042"/>
                </a:lnTo>
                <a:lnTo>
                  <a:pt x="90576" y="343898"/>
                </a:lnTo>
                <a:lnTo>
                  <a:pt x="134263" y="362502"/>
                </a:lnTo>
                <a:lnTo>
                  <a:pt x="182879" y="369095"/>
                </a:lnTo>
                <a:lnTo>
                  <a:pt x="231496" y="362502"/>
                </a:lnTo>
                <a:lnTo>
                  <a:pt x="275183" y="343898"/>
                </a:lnTo>
                <a:lnTo>
                  <a:pt x="312195" y="315042"/>
                </a:lnTo>
                <a:lnTo>
                  <a:pt x="340791" y="277692"/>
                </a:lnTo>
                <a:lnTo>
                  <a:pt x="359227" y="233607"/>
                </a:lnTo>
                <a:lnTo>
                  <a:pt x="365760" y="184547"/>
                </a:lnTo>
                <a:lnTo>
                  <a:pt x="359227" y="135487"/>
                </a:lnTo>
                <a:lnTo>
                  <a:pt x="340791" y="91402"/>
                </a:lnTo>
                <a:lnTo>
                  <a:pt x="312195" y="54052"/>
                </a:lnTo>
                <a:lnTo>
                  <a:pt x="275183" y="25196"/>
                </a:lnTo>
                <a:lnTo>
                  <a:pt x="231496" y="6592"/>
                </a:lnTo>
                <a:lnTo>
                  <a:pt x="182879" y="0"/>
                </a:lnTo>
                <a:close/>
              </a:path>
            </a:pathLst>
          </a:custGeom>
          <a:solidFill>
            <a:srgbClr val="D4D4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3003" y="3478369"/>
            <a:ext cx="365760" cy="369570"/>
          </a:xfrm>
          <a:custGeom>
            <a:avLst/>
            <a:gdLst/>
            <a:ahLst/>
            <a:cxnLst/>
            <a:rect l="l" t="t" r="r" b="b"/>
            <a:pathLst>
              <a:path w="365760" h="369570">
                <a:moveTo>
                  <a:pt x="0" y="184547"/>
                </a:moveTo>
                <a:lnTo>
                  <a:pt x="6532" y="135487"/>
                </a:lnTo>
                <a:lnTo>
                  <a:pt x="24968" y="91402"/>
                </a:lnTo>
                <a:lnTo>
                  <a:pt x="53564" y="54052"/>
                </a:lnTo>
                <a:lnTo>
                  <a:pt x="90576" y="25196"/>
                </a:lnTo>
                <a:lnTo>
                  <a:pt x="134263" y="6592"/>
                </a:lnTo>
                <a:lnTo>
                  <a:pt x="182880" y="0"/>
                </a:lnTo>
                <a:lnTo>
                  <a:pt x="231496" y="6592"/>
                </a:lnTo>
                <a:lnTo>
                  <a:pt x="275183" y="25196"/>
                </a:lnTo>
                <a:lnTo>
                  <a:pt x="312195" y="54052"/>
                </a:lnTo>
                <a:lnTo>
                  <a:pt x="340791" y="91402"/>
                </a:lnTo>
                <a:lnTo>
                  <a:pt x="359227" y="135487"/>
                </a:lnTo>
                <a:lnTo>
                  <a:pt x="365760" y="184547"/>
                </a:lnTo>
                <a:lnTo>
                  <a:pt x="359227" y="233607"/>
                </a:lnTo>
                <a:lnTo>
                  <a:pt x="340791" y="277692"/>
                </a:lnTo>
                <a:lnTo>
                  <a:pt x="312195" y="315042"/>
                </a:lnTo>
                <a:lnTo>
                  <a:pt x="275183" y="343898"/>
                </a:lnTo>
                <a:lnTo>
                  <a:pt x="231496" y="362502"/>
                </a:lnTo>
                <a:lnTo>
                  <a:pt x="182880" y="369095"/>
                </a:lnTo>
                <a:lnTo>
                  <a:pt x="134263" y="362502"/>
                </a:lnTo>
                <a:lnTo>
                  <a:pt x="90576" y="343898"/>
                </a:lnTo>
                <a:lnTo>
                  <a:pt x="53564" y="315042"/>
                </a:lnTo>
                <a:lnTo>
                  <a:pt x="24968" y="277692"/>
                </a:lnTo>
                <a:lnTo>
                  <a:pt x="6532" y="233607"/>
                </a:lnTo>
                <a:lnTo>
                  <a:pt x="0" y="18454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67798" y="3548617"/>
            <a:ext cx="1083945" cy="720725"/>
          </a:xfrm>
          <a:custGeom>
            <a:avLst/>
            <a:gdLst/>
            <a:ahLst/>
            <a:cxnLst/>
            <a:rect l="l" t="t" r="r" b="b"/>
            <a:pathLst>
              <a:path w="1083945" h="720725">
                <a:moveTo>
                  <a:pt x="1083463" y="0"/>
                </a:moveTo>
                <a:lnTo>
                  <a:pt x="0" y="720427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67798" y="4269045"/>
            <a:ext cx="1773555" cy="276225"/>
          </a:xfrm>
          <a:custGeom>
            <a:avLst/>
            <a:gdLst/>
            <a:ahLst/>
            <a:cxnLst/>
            <a:rect l="l" t="t" r="r" b="b"/>
            <a:pathLst>
              <a:path w="1773554" h="276225">
                <a:moveTo>
                  <a:pt x="1773438" y="27569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65457" y="3602671"/>
            <a:ext cx="715645" cy="1798955"/>
          </a:xfrm>
          <a:custGeom>
            <a:avLst/>
            <a:gdLst/>
            <a:ahLst/>
            <a:cxnLst/>
            <a:rect l="l" t="t" r="r" b="b"/>
            <a:pathLst>
              <a:path w="715645" h="1798954">
                <a:moveTo>
                  <a:pt x="0" y="1798499"/>
                </a:moveTo>
                <a:lnTo>
                  <a:pt x="715120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09893" y="3548617"/>
            <a:ext cx="485140" cy="866140"/>
          </a:xfrm>
          <a:custGeom>
            <a:avLst/>
            <a:gdLst/>
            <a:ahLst/>
            <a:cxnLst/>
            <a:rect l="l" t="t" r="r" b="b"/>
            <a:pathLst>
              <a:path w="485140" h="866139">
                <a:moveTo>
                  <a:pt x="0" y="0"/>
                </a:moveTo>
                <a:lnTo>
                  <a:pt x="484907" y="86563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94773" y="4675236"/>
            <a:ext cx="1200150" cy="780415"/>
          </a:xfrm>
          <a:custGeom>
            <a:avLst/>
            <a:gdLst/>
            <a:ahLst/>
            <a:cxnLst/>
            <a:rect l="l" t="t" r="r" b="b"/>
            <a:pathLst>
              <a:path w="1200150" h="780414">
                <a:moveTo>
                  <a:pt x="1200027" y="0"/>
                </a:moveTo>
                <a:lnTo>
                  <a:pt x="0" y="779986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48726" y="3505708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877014" y="4337086"/>
            <a:ext cx="1850389" cy="1435735"/>
            <a:chOff x="6353013" y="4337085"/>
            <a:chExt cx="1850389" cy="1435735"/>
          </a:xfrm>
        </p:grpSpPr>
        <p:sp>
          <p:nvSpPr>
            <p:cNvPr id="30" name="object 30"/>
            <p:cNvSpPr/>
            <p:nvPr/>
          </p:nvSpPr>
          <p:spPr>
            <a:xfrm>
              <a:off x="6365713" y="5390760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4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65713" y="5390760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24372" y="4349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24372" y="4349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466959" y="4386579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41081" y="2829719"/>
            <a:ext cx="1098550" cy="8356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algn="ctr">
              <a:spcBef>
                <a:spcPts val="1280"/>
              </a:spcBef>
            </a:pPr>
            <a:r>
              <a:rPr sz="1900" spc="-55" dirty="0">
                <a:latin typeface="Cambria Math"/>
                <a:cs typeface="Cambria Math"/>
              </a:rPr>
              <a:t>𝑃(𝑌</a:t>
            </a:r>
            <a:r>
              <a:rPr lang="en-US" sz="2100" spc="-82" baseline="-15873" dirty="0">
                <a:latin typeface="Cambria Math"/>
                <a:cs typeface="Cambria Math"/>
              </a:rPr>
              <a:t>7</a:t>
            </a:r>
            <a:r>
              <a:rPr sz="1900" spc="-5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marR="34925" algn="ctr">
              <a:spcBef>
                <a:spcPts val="994"/>
              </a:spcBef>
            </a:pPr>
            <a:r>
              <a:rPr sz="1600" dirty="0">
                <a:latin typeface="Calibri"/>
                <a:cs typeface="Calibri"/>
              </a:rPr>
              <a:t>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723395" y="4902654"/>
            <a:ext cx="1098550" cy="7302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5080" algn="ctr">
              <a:spcBef>
                <a:spcPts val="715"/>
              </a:spcBef>
            </a:pPr>
            <a:r>
              <a:rPr sz="1600" dirty="0">
                <a:latin typeface="Calibri"/>
                <a:cs typeface="Calibri"/>
              </a:rPr>
              <a:t>6</a:t>
            </a:r>
          </a:p>
          <a:p>
            <a:pPr algn="ctr">
              <a:spcBef>
                <a:spcPts val="730"/>
              </a:spcBef>
            </a:pPr>
            <a:r>
              <a:rPr sz="1900" spc="-25" dirty="0">
                <a:latin typeface="Cambria Math"/>
                <a:cs typeface="Cambria Math"/>
              </a:rPr>
              <a:t>𝑃(𝑌</a:t>
            </a:r>
            <a:r>
              <a:rPr lang="en-US" sz="2100" spc="-37" baseline="-15873" dirty="0">
                <a:latin typeface="Cambria Math"/>
                <a:cs typeface="Cambria Math"/>
              </a:rPr>
              <a:t>6</a:t>
            </a:r>
            <a:r>
              <a:rPr sz="1900" spc="-2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545163" y="5312210"/>
            <a:ext cx="1098550" cy="81470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R="35560" algn="ctr">
              <a:spcBef>
                <a:spcPts val="1020"/>
              </a:spcBef>
            </a:pPr>
            <a:r>
              <a:rPr sz="1600" dirty="0">
                <a:latin typeface="Calibri"/>
                <a:cs typeface="Calibri"/>
              </a:rPr>
              <a:t>2</a:t>
            </a:r>
          </a:p>
          <a:p>
            <a:pPr algn="ctr">
              <a:spcBef>
                <a:spcPts val="1090"/>
              </a:spcBef>
            </a:pPr>
            <a:r>
              <a:rPr sz="1900" spc="-130" dirty="0">
                <a:latin typeface="Cambria Math"/>
                <a:cs typeface="Cambria Math"/>
              </a:rPr>
              <a:t>𝑃(𝑌</a:t>
            </a:r>
            <a:r>
              <a:rPr lang="en-US" sz="2100" spc="-195" baseline="-15873" dirty="0">
                <a:latin typeface="Cambria Math"/>
                <a:cs typeface="Cambria Math"/>
              </a:rPr>
              <a:t>2</a:t>
            </a:r>
            <a:r>
              <a:rPr sz="1900" spc="-13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848355" y="4180760"/>
            <a:ext cx="1276350" cy="7359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445" algn="ctr">
              <a:spcBef>
                <a:spcPts val="735"/>
              </a:spcBef>
            </a:pPr>
            <a:r>
              <a:rPr sz="1600" dirty="0">
                <a:latin typeface="Calibri"/>
                <a:cs typeface="Calibri"/>
              </a:rPr>
              <a:t>9</a:t>
            </a:r>
          </a:p>
          <a:p>
            <a:pPr algn="ctr">
              <a:spcBef>
                <a:spcPts val="755"/>
              </a:spcBef>
            </a:pPr>
            <a:r>
              <a:rPr sz="1900" spc="-10" dirty="0">
                <a:latin typeface="Cambria Math"/>
                <a:cs typeface="Cambria Math"/>
              </a:rPr>
              <a:t>𝑃(𝑌</a:t>
            </a:r>
            <a:r>
              <a:rPr lang="en-US" sz="2100" spc="-15" baseline="-15873" dirty="0">
                <a:latin typeface="Cambria Math"/>
                <a:cs typeface="Cambria Math"/>
              </a:rPr>
              <a:t>9</a:t>
            </a:r>
            <a:r>
              <a:rPr sz="1900" spc="-1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56318" y="4964417"/>
            <a:ext cx="1280795" cy="77533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3020" algn="ctr">
              <a:spcBef>
                <a:spcPts val="875"/>
              </a:spcBef>
            </a:pPr>
            <a:r>
              <a:rPr sz="1600" dirty="0">
                <a:latin typeface="Calibri"/>
                <a:cs typeface="Calibri"/>
              </a:rPr>
              <a:t>8</a:t>
            </a:r>
          </a:p>
          <a:p>
            <a:pPr algn="ctr">
              <a:spcBef>
                <a:spcPts val="925"/>
              </a:spcBef>
            </a:pPr>
            <a:r>
              <a:rPr sz="1900" spc="50" dirty="0">
                <a:latin typeface="Cambria Math"/>
                <a:cs typeface="Cambria Math"/>
              </a:rPr>
              <a:t>𝑃(𝑌</a:t>
            </a:r>
            <a:r>
              <a:rPr lang="en-US" sz="2100" spc="75" baseline="-15873" dirty="0">
                <a:latin typeface="Cambria Math"/>
                <a:cs typeface="Cambria Math"/>
              </a:rPr>
              <a:t>8</a:t>
            </a:r>
            <a:r>
              <a:rPr sz="1900" spc="50" dirty="0">
                <a:latin typeface="Cambria Math"/>
                <a:cs typeface="Cambria Math"/>
              </a:rPr>
              <a:t>)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939218" y="2651866"/>
            <a:ext cx="335915" cy="200025"/>
          </a:xfrm>
          <a:custGeom>
            <a:avLst/>
            <a:gdLst/>
            <a:ahLst/>
            <a:cxnLst/>
            <a:rect l="l" t="t" r="r" b="b"/>
            <a:pathLst>
              <a:path w="335914" h="200025">
                <a:moveTo>
                  <a:pt x="271658" y="0"/>
                </a:moveTo>
                <a:lnTo>
                  <a:pt x="268812" y="8116"/>
                </a:lnTo>
                <a:lnTo>
                  <a:pt x="280387" y="13140"/>
                </a:lnTo>
                <a:lnTo>
                  <a:pt x="290343" y="20095"/>
                </a:lnTo>
                <a:lnTo>
                  <a:pt x="314247" y="66374"/>
                </a:lnTo>
                <a:lnTo>
                  <a:pt x="317199" y="98988"/>
                </a:lnTo>
                <a:lnTo>
                  <a:pt x="316457" y="116627"/>
                </a:lnTo>
                <a:lnTo>
                  <a:pt x="305339" y="159816"/>
                </a:lnTo>
                <a:lnTo>
                  <a:pt x="269128" y="191863"/>
                </a:lnTo>
                <a:lnTo>
                  <a:pt x="271658" y="199981"/>
                </a:lnTo>
                <a:lnTo>
                  <a:pt x="309865" y="177280"/>
                </a:lnTo>
                <a:lnTo>
                  <a:pt x="331325" y="135372"/>
                </a:lnTo>
                <a:lnTo>
                  <a:pt x="335436" y="100042"/>
                </a:lnTo>
                <a:lnTo>
                  <a:pt x="334405" y="81709"/>
                </a:lnTo>
                <a:lnTo>
                  <a:pt x="318938" y="35052"/>
                </a:lnTo>
                <a:lnTo>
                  <a:pt x="286156" y="5234"/>
                </a:lnTo>
                <a:lnTo>
                  <a:pt x="271658" y="0"/>
                </a:lnTo>
                <a:close/>
              </a:path>
              <a:path w="335914" h="200025">
                <a:moveTo>
                  <a:pt x="63778" y="0"/>
                </a:moveTo>
                <a:lnTo>
                  <a:pt x="25639" y="22760"/>
                </a:lnTo>
                <a:lnTo>
                  <a:pt x="4124" y="64767"/>
                </a:lnTo>
                <a:lnTo>
                  <a:pt x="0" y="100042"/>
                </a:lnTo>
                <a:lnTo>
                  <a:pt x="1027" y="118416"/>
                </a:lnTo>
                <a:lnTo>
                  <a:pt x="16445" y="165035"/>
                </a:lnTo>
                <a:lnTo>
                  <a:pt x="49237" y="194753"/>
                </a:lnTo>
                <a:lnTo>
                  <a:pt x="63778" y="199981"/>
                </a:lnTo>
                <a:lnTo>
                  <a:pt x="66309" y="191863"/>
                </a:lnTo>
                <a:lnTo>
                  <a:pt x="54913" y="186816"/>
                </a:lnTo>
                <a:lnTo>
                  <a:pt x="45079" y="179793"/>
                </a:lnTo>
                <a:lnTo>
                  <a:pt x="24908" y="147041"/>
                </a:lnTo>
                <a:lnTo>
                  <a:pt x="18237" y="98988"/>
                </a:lnTo>
                <a:lnTo>
                  <a:pt x="18978" y="81927"/>
                </a:lnTo>
                <a:lnTo>
                  <a:pt x="30096" y="39795"/>
                </a:lnTo>
                <a:lnTo>
                  <a:pt x="66625" y="8116"/>
                </a:lnTo>
                <a:lnTo>
                  <a:pt x="637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44628" y="2918566"/>
            <a:ext cx="1837689" cy="200025"/>
          </a:xfrm>
          <a:custGeom>
            <a:avLst/>
            <a:gdLst/>
            <a:ahLst/>
            <a:cxnLst/>
            <a:rect l="l" t="t" r="r" b="b"/>
            <a:pathLst>
              <a:path w="1837690" h="200025">
                <a:moveTo>
                  <a:pt x="1773623" y="0"/>
                </a:moveTo>
                <a:lnTo>
                  <a:pt x="1770776" y="8116"/>
                </a:lnTo>
                <a:lnTo>
                  <a:pt x="1782352" y="13140"/>
                </a:lnTo>
                <a:lnTo>
                  <a:pt x="1792308" y="20095"/>
                </a:lnTo>
                <a:lnTo>
                  <a:pt x="1816212" y="66374"/>
                </a:lnTo>
                <a:lnTo>
                  <a:pt x="1819164" y="98988"/>
                </a:lnTo>
                <a:lnTo>
                  <a:pt x="1818423" y="116627"/>
                </a:lnTo>
                <a:lnTo>
                  <a:pt x="1807305" y="159816"/>
                </a:lnTo>
                <a:lnTo>
                  <a:pt x="1771092" y="191863"/>
                </a:lnTo>
                <a:lnTo>
                  <a:pt x="1773623" y="199981"/>
                </a:lnTo>
                <a:lnTo>
                  <a:pt x="1811831" y="177279"/>
                </a:lnTo>
                <a:lnTo>
                  <a:pt x="1833290" y="135372"/>
                </a:lnTo>
                <a:lnTo>
                  <a:pt x="1837401" y="100042"/>
                </a:lnTo>
                <a:lnTo>
                  <a:pt x="1836370" y="81709"/>
                </a:lnTo>
                <a:lnTo>
                  <a:pt x="1820904" y="35052"/>
                </a:lnTo>
                <a:lnTo>
                  <a:pt x="1788122" y="5234"/>
                </a:lnTo>
                <a:lnTo>
                  <a:pt x="1773623" y="0"/>
                </a:lnTo>
                <a:close/>
              </a:path>
              <a:path w="1837690" h="200025">
                <a:moveTo>
                  <a:pt x="63778" y="0"/>
                </a:moveTo>
                <a:lnTo>
                  <a:pt x="25639" y="22760"/>
                </a:lnTo>
                <a:lnTo>
                  <a:pt x="4124" y="64767"/>
                </a:lnTo>
                <a:lnTo>
                  <a:pt x="0" y="100042"/>
                </a:lnTo>
                <a:lnTo>
                  <a:pt x="1027" y="118415"/>
                </a:lnTo>
                <a:lnTo>
                  <a:pt x="16445" y="165033"/>
                </a:lnTo>
                <a:lnTo>
                  <a:pt x="49237" y="194753"/>
                </a:lnTo>
                <a:lnTo>
                  <a:pt x="63778" y="199981"/>
                </a:lnTo>
                <a:lnTo>
                  <a:pt x="66309" y="191863"/>
                </a:lnTo>
                <a:lnTo>
                  <a:pt x="54913" y="186816"/>
                </a:lnTo>
                <a:lnTo>
                  <a:pt x="45079" y="179793"/>
                </a:lnTo>
                <a:lnTo>
                  <a:pt x="24908" y="147041"/>
                </a:lnTo>
                <a:lnTo>
                  <a:pt x="18237" y="98988"/>
                </a:lnTo>
                <a:lnTo>
                  <a:pt x="18978" y="81927"/>
                </a:lnTo>
                <a:lnTo>
                  <a:pt x="30096" y="39795"/>
                </a:lnTo>
                <a:lnTo>
                  <a:pt x="66625" y="8116"/>
                </a:lnTo>
                <a:lnTo>
                  <a:pt x="637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744199" y="2310475"/>
            <a:ext cx="3376929" cy="106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">
              <a:lnSpc>
                <a:spcPts val="21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After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nodes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and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are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updated</a:t>
            </a:r>
            <a:endParaRPr dirty="0">
              <a:latin typeface="Arial"/>
              <a:cs typeface="Arial"/>
            </a:endParaRPr>
          </a:p>
          <a:p>
            <a:pPr marL="38100">
              <a:lnSpc>
                <a:spcPts val="1980"/>
              </a:lnSpc>
            </a:pP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𝑃</a:t>
            </a:r>
            <a:r>
              <a:rPr sz="1700" spc="33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700" spc="-30" dirty="0">
                <a:solidFill>
                  <a:srgbClr val="FF0000"/>
                </a:solidFill>
                <a:latin typeface="Cambria Math"/>
                <a:cs typeface="Cambria Math"/>
              </a:rPr>
              <a:t>𝑌</a:t>
            </a:r>
            <a:r>
              <a:rPr lang="en-US" spc="-44" baseline="-16203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endParaRPr baseline="-16203" dirty="0">
              <a:latin typeface="Cambria Math"/>
              <a:cs typeface="Cambria Math"/>
            </a:endParaRPr>
          </a:p>
          <a:p>
            <a:pPr marL="59690">
              <a:lnSpc>
                <a:spcPts val="1970"/>
              </a:lnSpc>
              <a:spcBef>
                <a:spcPts val="70"/>
              </a:spcBef>
              <a:tabLst>
                <a:tab pos="371475" algn="l"/>
              </a:tabLst>
            </a:pP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=	1</a:t>
            </a:r>
            <a:r>
              <a:rPr sz="1700" spc="-1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+ </a:t>
            </a:r>
            <a:r>
              <a:rPr sz="1700" spc="-5" dirty="0">
                <a:solidFill>
                  <a:srgbClr val="FF0000"/>
                </a:solidFill>
                <a:latin typeface="Cambria Math"/>
                <a:cs typeface="Cambria Math"/>
              </a:rPr>
              <a:t>0.5</a:t>
            </a:r>
            <a:r>
              <a:rPr sz="1700" spc="-1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sz="1700" spc="-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sz="1700" spc="-1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+ </a:t>
            </a:r>
            <a:r>
              <a:rPr sz="1700" spc="-5" dirty="0">
                <a:solidFill>
                  <a:srgbClr val="FF0000"/>
                </a:solidFill>
                <a:latin typeface="Cambria Math"/>
                <a:cs typeface="Cambria Math"/>
              </a:rPr>
              <a:t>0.42</a:t>
            </a:r>
            <a:r>
              <a:rPr sz="1700" spc="31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/4</a:t>
            </a:r>
            <a:endParaRPr sz="1700" dirty="0">
              <a:latin typeface="Cambria Math"/>
              <a:cs typeface="Cambria Math"/>
            </a:endParaRPr>
          </a:p>
          <a:p>
            <a:pPr marL="59690">
              <a:lnSpc>
                <a:spcPts val="1970"/>
              </a:lnSpc>
            </a:pPr>
            <a:r>
              <a:rPr sz="17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700" spc="7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Cambria Math"/>
                <a:cs typeface="Cambria Math"/>
              </a:rPr>
              <a:t>0.73</a:t>
            </a:r>
            <a:endParaRPr sz="1700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381309" y="3396996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254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028161" y="3314804"/>
            <a:ext cx="13633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sz="1900" spc="114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8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0.17</a:t>
            </a:r>
            <a:endParaRPr sz="1900" dirty="0">
              <a:latin typeface="Cambria Math"/>
              <a:cs typeface="Cambria Math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196476" y="3210466"/>
            <a:ext cx="1786889" cy="1245870"/>
            <a:chOff x="5672475" y="3210466"/>
            <a:chExt cx="1786889" cy="1245870"/>
          </a:xfrm>
        </p:grpSpPr>
        <p:sp>
          <p:nvSpPr>
            <p:cNvPr id="46" name="object 46"/>
            <p:cNvSpPr/>
            <p:nvPr/>
          </p:nvSpPr>
          <p:spPr>
            <a:xfrm>
              <a:off x="5685175" y="407408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85175" y="407408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80833" y="322316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80833" y="3223166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723421" y="326186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684418" y="4112260"/>
            <a:ext cx="141414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4</a:t>
            </a:r>
          </a:p>
          <a:p>
            <a:pPr algn="ctr">
              <a:spcBef>
                <a:spcPts val="1475"/>
              </a:spcBef>
            </a:pP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baseline="-15873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7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0.42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640265" y="4899660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-155" dirty="0">
                <a:latin typeface="Cambria Math"/>
                <a:cs typeface="Cambria Math"/>
              </a:rPr>
              <a:t>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86494" y="4802478"/>
            <a:ext cx="1042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latin typeface="Cambria Math"/>
                <a:cs typeface="Cambria Math"/>
              </a:rPr>
              <a:t>𝑃(𝑌</a:t>
            </a:r>
            <a:r>
              <a:rPr lang="en-US"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grpSp>
        <p:nvGrpSpPr>
          <p:cNvPr id="54" name="object 54"/>
          <p:cNvGrpSpPr/>
          <p:nvPr/>
        </p:nvGrpSpPr>
        <p:grpSpPr>
          <a:xfrm>
            <a:off x="6209116" y="2978550"/>
            <a:ext cx="506730" cy="521970"/>
            <a:chOff x="4685116" y="2978550"/>
            <a:chExt cx="506730" cy="521970"/>
          </a:xfrm>
        </p:grpSpPr>
        <p:sp>
          <p:nvSpPr>
            <p:cNvPr id="55" name="object 55"/>
            <p:cNvSpPr/>
            <p:nvPr/>
          </p:nvSpPr>
          <p:spPr>
            <a:xfrm>
              <a:off x="4713691" y="3007126"/>
              <a:ext cx="449580" cy="464820"/>
            </a:xfrm>
            <a:custGeom>
              <a:avLst/>
              <a:gdLst/>
              <a:ahLst/>
              <a:cxnLst/>
              <a:rect l="l" t="t" r="r" b="b"/>
              <a:pathLst>
                <a:path w="449579" h="464820">
                  <a:moveTo>
                    <a:pt x="393566" y="0"/>
                  </a:moveTo>
                  <a:lnTo>
                    <a:pt x="27786" y="382296"/>
                  </a:lnTo>
                  <a:lnTo>
                    <a:pt x="0" y="355710"/>
                  </a:lnTo>
                  <a:lnTo>
                    <a:pt x="2401" y="464456"/>
                  </a:lnTo>
                  <a:lnTo>
                    <a:pt x="111146" y="462055"/>
                  </a:lnTo>
                  <a:lnTo>
                    <a:pt x="83360" y="435469"/>
                  </a:lnTo>
                  <a:lnTo>
                    <a:pt x="449140" y="53172"/>
                  </a:lnTo>
                  <a:lnTo>
                    <a:pt x="393566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13691" y="3007125"/>
              <a:ext cx="449580" cy="464820"/>
            </a:xfrm>
            <a:custGeom>
              <a:avLst/>
              <a:gdLst/>
              <a:ahLst/>
              <a:cxnLst/>
              <a:rect l="l" t="t" r="r" b="b"/>
              <a:pathLst>
                <a:path w="449579" h="464820">
                  <a:moveTo>
                    <a:pt x="0" y="355710"/>
                  </a:moveTo>
                  <a:lnTo>
                    <a:pt x="27786" y="382297"/>
                  </a:lnTo>
                  <a:lnTo>
                    <a:pt x="393567" y="0"/>
                  </a:lnTo>
                  <a:lnTo>
                    <a:pt x="449140" y="53172"/>
                  </a:lnTo>
                  <a:lnTo>
                    <a:pt x="83360" y="435469"/>
                  </a:lnTo>
                  <a:lnTo>
                    <a:pt x="111147" y="462055"/>
                  </a:lnTo>
                  <a:lnTo>
                    <a:pt x="2401" y="464456"/>
                  </a:lnTo>
                  <a:lnTo>
                    <a:pt x="0" y="355710"/>
                  </a:lnTo>
                  <a:close/>
                </a:path>
              </a:pathLst>
            </a:custGeom>
            <a:ln w="57149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6">
            <a:extLst>
              <a:ext uri="{FF2B5EF4-FFF2-40B4-BE49-F238E27FC236}">
                <a16:creationId xmlns:a16="http://schemas.microsoft.com/office/drawing/2014/main" id="{ABE6FA99-69DE-44A8-8623-95C49666C15E}"/>
              </a:ext>
            </a:extLst>
          </p:cNvPr>
          <p:cNvSpPr/>
          <p:nvPr/>
        </p:nvSpPr>
        <p:spPr>
          <a:xfrm rot="193158" flipV="1">
            <a:off x="6164642" y="3774948"/>
            <a:ext cx="1083946" cy="388034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06C9EDDB-2511-463B-9240-7E14594F4BC6}"/>
              </a:ext>
            </a:extLst>
          </p:cNvPr>
          <p:cNvSpPr/>
          <p:nvPr/>
        </p:nvSpPr>
        <p:spPr>
          <a:xfrm>
            <a:off x="5451065" y="4180760"/>
            <a:ext cx="1747236" cy="936677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5312" y="3223366"/>
            <a:ext cx="1522730" cy="1376680"/>
            <a:chOff x="1041312" y="3223366"/>
            <a:chExt cx="1522730" cy="1376680"/>
          </a:xfrm>
        </p:grpSpPr>
        <p:sp>
          <p:nvSpPr>
            <p:cNvPr id="3" name="object 3"/>
            <p:cNvSpPr/>
            <p:nvPr/>
          </p:nvSpPr>
          <p:spPr>
            <a:xfrm>
              <a:off x="1054012" y="3236066"/>
              <a:ext cx="1368425" cy="732790"/>
            </a:xfrm>
            <a:custGeom>
              <a:avLst/>
              <a:gdLst/>
              <a:ahLst/>
              <a:cxnLst/>
              <a:rect l="l" t="t" r="r" b="b"/>
              <a:pathLst>
                <a:path w="1368425" h="732789">
                  <a:moveTo>
                    <a:pt x="0" y="732572"/>
                  </a:moveTo>
                  <a:lnTo>
                    <a:pt x="1367823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95797" y="3290119"/>
              <a:ext cx="655955" cy="1297305"/>
            </a:xfrm>
            <a:custGeom>
              <a:avLst/>
              <a:gdLst/>
              <a:ahLst/>
              <a:cxnLst/>
              <a:rect l="l" t="t" r="r" b="b"/>
              <a:pathLst>
                <a:path w="655955" h="1297304">
                  <a:moveTo>
                    <a:pt x="0" y="1297089"/>
                  </a:moveTo>
                  <a:lnTo>
                    <a:pt x="655354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602678" y="4688361"/>
            <a:ext cx="1396365" cy="83820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58031" y="3105572"/>
            <a:ext cx="1478915" cy="108585"/>
          </a:xfrm>
          <a:custGeom>
            <a:avLst/>
            <a:gdLst/>
            <a:ahLst/>
            <a:cxnLst/>
            <a:rect l="l" t="t" r="r" b="b"/>
            <a:pathLst>
              <a:path w="1478914" h="108585">
                <a:moveTo>
                  <a:pt x="0" y="0"/>
                </a:moveTo>
                <a:lnTo>
                  <a:pt x="1478383" y="107962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1594" y="3398080"/>
            <a:ext cx="737870" cy="1106170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536414" y="3223366"/>
            <a:ext cx="3592195" cy="1478280"/>
            <a:chOff x="2012413" y="3223366"/>
            <a:chExt cx="3592195" cy="1478280"/>
          </a:xfrm>
        </p:grpSpPr>
        <p:sp>
          <p:nvSpPr>
            <p:cNvPr id="9" name="object 9"/>
            <p:cNvSpPr/>
            <p:nvPr/>
          </p:nvSpPr>
          <p:spPr>
            <a:xfrm>
              <a:off x="2680466" y="3236066"/>
              <a:ext cx="848360" cy="1322070"/>
            </a:xfrm>
            <a:custGeom>
              <a:avLst/>
              <a:gdLst/>
              <a:ahLst/>
              <a:cxnLst/>
              <a:rect l="l" t="t" r="r" b="b"/>
              <a:pathLst>
                <a:path w="848360" h="1322070">
                  <a:moveTo>
                    <a:pt x="847812" y="13218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25113" y="3344028"/>
              <a:ext cx="2240915" cy="1297305"/>
            </a:xfrm>
            <a:custGeom>
              <a:avLst/>
              <a:gdLst/>
              <a:ahLst/>
              <a:cxnLst/>
              <a:rect l="l" t="t" r="r" b="b"/>
              <a:pathLst>
                <a:path w="2240915" h="1297304">
                  <a:moveTo>
                    <a:pt x="2240865" y="0"/>
                  </a:moveTo>
                  <a:lnTo>
                    <a:pt x="0" y="1297233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40475" y="3819660"/>
              <a:ext cx="1751330" cy="869315"/>
            </a:xfrm>
            <a:custGeom>
              <a:avLst/>
              <a:gdLst/>
              <a:ahLst/>
              <a:cxnLst/>
              <a:rect l="l" t="t" r="r" b="b"/>
              <a:pathLst>
                <a:path w="1751329" h="869314">
                  <a:moveTo>
                    <a:pt x="1750974" y="0"/>
                  </a:moveTo>
                  <a:lnTo>
                    <a:pt x="0" y="868701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468508" y="3086535"/>
            <a:ext cx="1852930" cy="1932305"/>
            <a:chOff x="5944508" y="3086534"/>
            <a:chExt cx="1852930" cy="1932305"/>
          </a:xfrm>
        </p:grpSpPr>
        <p:sp>
          <p:nvSpPr>
            <p:cNvPr id="13" name="object 13"/>
            <p:cNvSpPr/>
            <p:nvPr/>
          </p:nvSpPr>
          <p:spPr>
            <a:xfrm>
              <a:off x="5957208" y="3099234"/>
              <a:ext cx="1083945" cy="720725"/>
            </a:xfrm>
            <a:custGeom>
              <a:avLst/>
              <a:gdLst/>
              <a:ahLst/>
              <a:cxnLst/>
              <a:rect l="l" t="t" r="r" b="b"/>
              <a:pathLst>
                <a:path w="1083945" h="720725">
                  <a:moveTo>
                    <a:pt x="1083463" y="0"/>
                  </a:moveTo>
                  <a:lnTo>
                    <a:pt x="0" y="720427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57208" y="3819660"/>
              <a:ext cx="1773555" cy="276225"/>
            </a:xfrm>
            <a:custGeom>
              <a:avLst/>
              <a:gdLst/>
              <a:ahLst/>
              <a:cxnLst/>
              <a:rect l="l" t="t" r="r" b="b"/>
              <a:pathLst>
                <a:path w="1773554" h="276225">
                  <a:moveTo>
                    <a:pt x="1773438" y="27569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4867" y="3153286"/>
              <a:ext cx="715645" cy="1798955"/>
            </a:xfrm>
            <a:custGeom>
              <a:avLst/>
              <a:gdLst/>
              <a:ahLst/>
              <a:cxnLst/>
              <a:rect l="l" t="t" r="r" b="b"/>
              <a:pathLst>
                <a:path w="715645" h="1798954">
                  <a:moveTo>
                    <a:pt x="0" y="1798499"/>
                  </a:moveTo>
                  <a:lnTo>
                    <a:pt x="71512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99303" y="3099234"/>
              <a:ext cx="485140" cy="866140"/>
            </a:xfrm>
            <a:custGeom>
              <a:avLst/>
              <a:gdLst/>
              <a:ahLst/>
              <a:cxnLst/>
              <a:rect l="l" t="t" r="r" b="b"/>
              <a:pathLst>
                <a:path w="485140" h="866139">
                  <a:moveTo>
                    <a:pt x="0" y="0"/>
                  </a:moveTo>
                  <a:lnTo>
                    <a:pt x="484907" y="86563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84183" y="4225852"/>
              <a:ext cx="1200150" cy="780415"/>
            </a:xfrm>
            <a:custGeom>
              <a:avLst/>
              <a:gdLst/>
              <a:ahLst/>
              <a:cxnLst/>
              <a:rect l="l" t="t" r="r" b="b"/>
              <a:pathLst>
                <a:path w="1200150" h="780414">
                  <a:moveTo>
                    <a:pt x="1200027" y="0"/>
                  </a:moveTo>
                  <a:lnTo>
                    <a:pt x="0" y="779986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930" y="382851"/>
            <a:ext cx="5867400" cy="49682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099341" y="1111725"/>
            <a:ext cx="10281600" cy="1006475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spc="-10" dirty="0"/>
              <a:t>After</a:t>
            </a:r>
            <a:r>
              <a:rPr sz="3200" spc="-5" dirty="0"/>
              <a:t> </a:t>
            </a:r>
            <a:r>
              <a:rPr sz="3200" spc="-20" dirty="0"/>
              <a:t>Iteration</a:t>
            </a:r>
            <a:r>
              <a:rPr sz="3200" spc="5" dirty="0"/>
              <a:t> </a:t>
            </a:r>
            <a:r>
              <a:rPr sz="3200" dirty="0"/>
              <a:t>1</a:t>
            </a:r>
            <a:r>
              <a:rPr sz="3200" spc="5" dirty="0"/>
              <a:t> </a:t>
            </a:r>
            <a:r>
              <a:rPr sz="3200" dirty="0"/>
              <a:t>(a</a:t>
            </a:r>
            <a:r>
              <a:rPr sz="3200" spc="5" dirty="0"/>
              <a:t> </a:t>
            </a:r>
            <a:r>
              <a:rPr sz="3200" spc="-15" dirty="0"/>
              <a:t>round</a:t>
            </a:r>
            <a:r>
              <a:rPr sz="3200" dirty="0"/>
              <a:t> </a:t>
            </a:r>
            <a:r>
              <a:rPr sz="3200" spc="-5" dirty="0"/>
              <a:t>of</a:t>
            </a:r>
            <a:r>
              <a:rPr sz="3200" dirty="0"/>
              <a:t> </a:t>
            </a:r>
            <a:r>
              <a:rPr sz="3200" spc="-10" dirty="0"/>
              <a:t>updates</a:t>
            </a:r>
            <a:r>
              <a:rPr sz="3200" dirty="0"/>
              <a:t> </a:t>
            </a:r>
            <a:r>
              <a:rPr sz="3200" spc="-25" dirty="0"/>
              <a:t>for</a:t>
            </a:r>
            <a:r>
              <a:rPr sz="3200" dirty="0"/>
              <a:t> all </a:t>
            </a:r>
            <a:r>
              <a:rPr sz="3200" spc="-710" dirty="0"/>
              <a:t> </a:t>
            </a:r>
            <a:r>
              <a:rPr sz="3200" dirty="0"/>
              <a:t>unlabeled </a:t>
            </a:r>
            <a:r>
              <a:rPr sz="3200" spc="-5" dirty="0"/>
              <a:t>nodes)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4986015" y="4491113"/>
            <a:ext cx="391160" cy="394970"/>
            <a:chOff x="3462015" y="4491113"/>
            <a:chExt cx="391160" cy="394970"/>
          </a:xfrm>
        </p:grpSpPr>
        <p:sp>
          <p:nvSpPr>
            <p:cNvPr id="21" name="object 21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224217" y="4574508"/>
            <a:ext cx="391160" cy="394970"/>
            <a:chOff x="1700217" y="4574508"/>
            <a:chExt cx="391160" cy="394970"/>
          </a:xfrm>
        </p:grpSpPr>
        <p:sp>
          <p:nvSpPr>
            <p:cNvPr id="24" name="object 24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879570" y="2908324"/>
            <a:ext cx="391160" cy="394970"/>
            <a:chOff x="2355570" y="2908324"/>
            <a:chExt cx="391160" cy="394970"/>
          </a:xfrm>
        </p:grpSpPr>
        <p:sp>
          <p:nvSpPr>
            <p:cNvPr id="27" name="object 27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199551" y="3771389"/>
            <a:ext cx="391160" cy="394970"/>
            <a:chOff x="675551" y="3771389"/>
            <a:chExt cx="391160" cy="394970"/>
          </a:xfrm>
        </p:grpSpPr>
        <p:sp>
          <p:nvSpPr>
            <p:cNvPr id="30" name="object 30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723713" y="3016285"/>
            <a:ext cx="391160" cy="394970"/>
            <a:chOff x="4199713" y="3016285"/>
            <a:chExt cx="391160" cy="394970"/>
          </a:xfrm>
        </p:grpSpPr>
        <p:sp>
          <p:nvSpPr>
            <p:cNvPr id="33" name="object 33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55000" y="3066796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783287" y="4939085"/>
            <a:ext cx="391160" cy="394970"/>
            <a:chOff x="6259287" y="4939085"/>
            <a:chExt cx="391160" cy="394970"/>
          </a:xfrm>
        </p:grpSpPr>
        <p:sp>
          <p:nvSpPr>
            <p:cNvPr id="37" name="object 37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9241945" y="3898111"/>
            <a:ext cx="391160" cy="394970"/>
            <a:chOff x="7717945" y="3898111"/>
            <a:chExt cx="391160" cy="394970"/>
          </a:xfrm>
        </p:grpSpPr>
        <p:sp>
          <p:nvSpPr>
            <p:cNvPr id="40" name="object 40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035911" y="3331328"/>
            <a:ext cx="1458595" cy="685800"/>
            <a:chOff x="4511910" y="3331328"/>
            <a:chExt cx="1458595" cy="685800"/>
          </a:xfrm>
        </p:grpSpPr>
        <p:sp>
          <p:nvSpPr>
            <p:cNvPr id="43" name="object 43"/>
            <p:cNvSpPr/>
            <p:nvPr/>
          </p:nvSpPr>
          <p:spPr>
            <a:xfrm>
              <a:off x="4524610" y="3344028"/>
              <a:ext cx="1067435" cy="476250"/>
            </a:xfrm>
            <a:custGeom>
              <a:avLst/>
              <a:gdLst/>
              <a:ahLst/>
              <a:cxnLst/>
              <a:rect l="l" t="t" r="r" b="b"/>
              <a:pathLst>
                <a:path w="1067435" h="476250">
                  <a:moveTo>
                    <a:pt x="1066839" y="47563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373233" y="394766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47355" y="2390806"/>
            <a:ext cx="1098550" cy="8356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algn="ctr">
              <a:spcBef>
                <a:spcPts val="1280"/>
              </a:spcBef>
            </a:pPr>
            <a:r>
              <a:rPr sz="1900" spc="-55" dirty="0">
                <a:latin typeface="Cambria Math"/>
                <a:cs typeface="Cambria Math"/>
              </a:rPr>
              <a:t>𝑃(𝑌</a:t>
            </a:r>
            <a:r>
              <a:rPr lang="en-US" sz="2100" spc="-82" baseline="-15873" dirty="0">
                <a:latin typeface="Cambria Math"/>
                <a:cs typeface="Cambria Math"/>
              </a:rPr>
              <a:t>7</a:t>
            </a:r>
            <a:r>
              <a:rPr sz="1900" spc="-5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marR="34925" algn="ctr">
              <a:spcBef>
                <a:spcPts val="994"/>
              </a:spcBef>
            </a:pPr>
            <a:r>
              <a:rPr sz="1600" dirty="0">
                <a:latin typeface="Calibri"/>
                <a:cs typeface="Calibri"/>
              </a:rPr>
              <a:t>7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629669" y="4412407"/>
            <a:ext cx="1098550" cy="84264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5080" algn="ctr">
              <a:spcBef>
                <a:spcPts val="1120"/>
              </a:spcBef>
            </a:pPr>
            <a:r>
              <a:rPr sz="1600" dirty="0">
                <a:latin typeface="Calibri"/>
                <a:cs typeface="Calibri"/>
              </a:rPr>
              <a:t>6</a:t>
            </a:r>
          </a:p>
          <a:p>
            <a:pPr algn="ctr">
              <a:spcBef>
                <a:spcPts val="1210"/>
              </a:spcBef>
            </a:pPr>
            <a:r>
              <a:rPr sz="1900" spc="-25" dirty="0">
                <a:latin typeface="Cambria Math"/>
                <a:cs typeface="Cambria Math"/>
              </a:rPr>
              <a:t>𝑃(𝑌</a:t>
            </a:r>
            <a:r>
              <a:rPr lang="en-US" sz="2100" spc="-37" baseline="-15873" dirty="0">
                <a:latin typeface="Cambria Math"/>
                <a:cs typeface="Cambria Math"/>
              </a:rPr>
              <a:t>6</a:t>
            </a:r>
            <a:r>
              <a:rPr sz="1900" spc="-2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451437" y="4873298"/>
            <a:ext cx="1098550" cy="81470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R="35560" algn="ctr">
              <a:spcBef>
                <a:spcPts val="1020"/>
              </a:spcBef>
            </a:pPr>
            <a:r>
              <a:rPr sz="1600" dirty="0">
                <a:latin typeface="Calibri"/>
                <a:cs typeface="Calibri"/>
              </a:rPr>
              <a:t>2</a:t>
            </a:r>
          </a:p>
          <a:p>
            <a:pPr algn="ctr">
              <a:spcBef>
                <a:spcPts val="1090"/>
              </a:spcBef>
            </a:pPr>
            <a:r>
              <a:rPr sz="1900" spc="-130" dirty="0">
                <a:latin typeface="Cambria Math"/>
                <a:cs typeface="Cambria Math"/>
              </a:rPr>
              <a:t>𝑃(𝑌</a:t>
            </a:r>
            <a:r>
              <a:rPr lang="en-US" sz="2100" spc="-195" baseline="-15873" dirty="0">
                <a:latin typeface="Cambria Math"/>
                <a:cs typeface="Cambria Math"/>
              </a:rPr>
              <a:t>2</a:t>
            </a:r>
            <a:r>
              <a:rPr sz="1900" spc="-13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845942" y="3741848"/>
            <a:ext cx="1093470" cy="7359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445" algn="ctr">
              <a:spcBef>
                <a:spcPts val="735"/>
              </a:spcBef>
            </a:pPr>
            <a:r>
              <a:rPr sz="1600" dirty="0">
                <a:latin typeface="Calibri"/>
                <a:cs typeface="Calibri"/>
              </a:rPr>
              <a:t>9</a:t>
            </a:r>
          </a:p>
          <a:p>
            <a:pPr algn="ctr">
              <a:spcBef>
                <a:spcPts val="755"/>
              </a:spcBef>
            </a:pPr>
            <a:r>
              <a:rPr sz="1900" spc="-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spc="-15" baseline="-15873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  <a:r>
              <a:rPr sz="1900" spc="-1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7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95918" y="4525505"/>
            <a:ext cx="1414145" cy="77533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3655" algn="ctr">
              <a:spcBef>
                <a:spcPts val="875"/>
              </a:spcBef>
            </a:pPr>
            <a:r>
              <a:rPr sz="1600" dirty="0">
                <a:latin typeface="Calibri"/>
                <a:cs typeface="Calibri"/>
              </a:rPr>
              <a:t>8</a:t>
            </a:r>
          </a:p>
          <a:p>
            <a:pPr algn="ctr">
              <a:spcBef>
                <a:spcPts val="925"/>
              </a:spcBef>
            </a:pPr>
            <a:r>
              <a:rPr sz="1900" spc="5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spc="75" baseline="-15873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  <a:r>
              <a:rPr sz="1900" spc="5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7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0.91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39217" y="2775203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225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287928" y="2659562"/>
            <a:ext cx="13633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sz="1900" spc="114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8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0.73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999051" y="2437384"/>
            <a:ext cx="13887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spc="15" baseline="-15873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6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7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0.17</a:t>
            </a:r>
            <a:endParaRPr sz="1900" dirty="0">
              <a:latin typeface="Cambria Math"/>
              <a:cs typeface="Cambria Math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498406" y="2771491"/>
            <a:ext cx="391160" cy="394970"/>
            <a:chOff x="6974406" y="2771491"/>
            <a:chExt cx="391160" cy="394970"/>
          </a:xfrm>
        </p:grpSpPr>
        <p:sp>
          <p:nvSpPr>
            <p:cNvPr id="56" name="object 56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629695" y="2819908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668739" y="4466844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-155" dirty="0">
                <a:latin typeface="Cambria Math"/>
                <a:cs typeface="Cambria Math"/>
              </a:rPr>
              <a:t>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320001" y="4346333"/>
            <a:ext cx="1042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latin typeface="Cambria Math"/>
                <a:cs typeface="Cambria Math"/>
              </a:rPr>
              <a:t>𝑃(𝑌</a:t>
            </a:r>
            <a:r>
              <a:rPr lang="en-US"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590692" y="3673348"/>
            <a:ext cx="141414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4</a:t>
            </a:r>
          </a:p>
          <a:p>
            <a:pPr algn="ctr">
              <a:spcBef>
                <a:spcPts val="1475"/>
              </a:spcBef>
            </a:pP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baseline="-15873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7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0.42</a:t>
            </a:r>
            <a:endParaRPr sz="19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4466" y="3236066"/>
            <a:ext cx="848360" cy="1322070"/>
          </a:xfrm>
          <a:custGeom>
            <a:avLst/>
            <a:gdLst/>
            <a:ahLst/>
            <a:cxnLst/>
            <a:rect l="l" t="t" r="r" b="b"/>
            <a:pathLst>
              <a:path w="848360" h="1322070">
                <a:moveTo>
                  <a:pt x="847812" y="1321801"/>
                </a:moveTo>
                <a:lnTo>
                  <a:pt x="0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81594" y="3398080"/>
            <a:ext cx="737870" cy="1106170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65312" y="3223366"/>
            <a:ext cx="1522730" cy="1376680"/>
            <a:chOff x="1041312" y="3223366"/>
            <a:chExt cx="1522730" cy="1376680"/>
          </a:xfrm>
        </p:grpSpPr>
        <p:sp>
          <p:nvSpPr>
            <p:cNvPr id="5" name="object 5"/>
            <p:cNvSpPr/>
            <p:nvPr/>
          </p:nvSpPr>
          <p:spPr>
            <a:xfrm>
              <a:off x="1054012" y="3236066"/>
              <a:ext cx="1368425" cy="732790"/>
            </a:xfrm>
            <a:custGeom>
              <a:avLst/>
              <a:gdLst/>
              <a:ahLst/>
              <a:cxnLst/>
              <a:rect l="l" t="t" r="r" b="b"/>
              <a:pathLst>
                <a:path w="1368425" h="732789">
                  <a:moveTo>
                    <a:pt x="0" y="732572"/>
                  </a:moveTo>
                  <a:lnTo>
                    <a:pt x="1367823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95797" y="3290119"/>
              <a:ext cx="655955" cy="1297305"/>
            </a:xfrm>
            <a:custGeom>
              <a:avLst/>
              <a:gdLst/>
              <a:ahLst/>
              <a:cxnLst/>
              <a:rect l="l" t="t" r="r" b="b"/>
              <a:pathLst>
                <a:path w="655955" h="1297304">
                  <a:moveTo>
                    <a:pt x="0" y="1297089"/>
                  </a:moveTo>
                  <a:lnTo>
                    <a:pt x="655354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602678" y="4688361"/>
            <a:ext cx="1396365" cy="83820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31" y="3105572"/>
            <a:ext cx="1478915" cy="108585"/>
          </a:xfrm>
          <a:custGeom>
            <a:avLst/>
            <a:gdLst/>
            <a:ahLst/>
            <a:cxnLst/>
            <a:rect l="l" t="t" r="r" b="b"/>
            <a:pathLst>
              <a:path w="1478914" h="108585">
                <a:moveTo>
                  <a:pt x="0" y="0"/>
                </a:moveTo>
                <a:lnTo>
                  <a:pt x="1478383" y="107962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9114" y="3344029"/>
            <a:ext cx="2240915" cy="1297305"/>
          </a:xfrm>
          <a:custGeom>
            <a:avLst/>
            <a:gdLst/>
            <a:ahLst/>
            <a:cxnLst/>
            <a:rect l="l" t="t" r="r" b="b"/>
            <a:pathLst>
              <a:path w="2240915" h="1297304">
                <a:moveTo>
                  <a:pt x="2240865" y="0"/>
                </a:moveTo>
                <a:lnTo>
                  <a:pt x="0" y="1297233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7468508" y="3086535"/>
            <a:ext cx="1852930" cy="1932305"/>
            <a:chOff x="5944508" y="3086534"/>
            <a:chExt cx="1852930" cy="1932305"/>
          </a:xfrm>
        </p:grpSpPr>
        <p:sp>
          <p:nvSpPr>
            <p:cNvPr id="12" name="object 12"/>
            <p:cNvSpPr/>
            <p:nvPr/>
          </p:nvSpPr>
          <p:spPr>
            <a:xfrm>
              <a:off x="5957208" y="3099234"/>
              <a:ext cx="1083945" cy="720725"/>
            </a:xfrm>
            <a:custGeom>
              <a:avLst/>
              <a:gdLst/>
              <a:ahLst/>
              <a:cxnLst/>
              <a:rect l="l" t="t" r="r" b="b"/>
              <a:pathLst>
                <a:path w="1083945" h="720725">
                  <a:moveTo>
                    <a:pt x="1083463" y="0"/>
                  </a:moveTo>
                  <a:lnTo>
                    <a:pt x="0" y="720427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57208" y="3819660"/>
              <a:ext cx="1773555" cy="276225"/>
            </a:xfrm>
            <a:custGeom>
              <a:avLst/>
              <a:gdLst/>
              <a:ahLst/>
              <a:cxnLst/>
              <a:rect l="l" t="t" r="r" b="b"/>
              <a:pathLst>
                <a:path w="1773554" h="276225">
                  <a:moveTo>
                    <a:pt x="1773438" y="27569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54867" y="3153286"/>
              <a:ext cx="715645" cy="1798955"/>
            </a:xfrm>
            <a:custGeom>
              <a:avLst/>
              <a:gdLst/>
              <a:ahLst/>
              <a:cxnLst/>
              <a:rect l="l" t="t" r="r" b="b"/>
              <a:pathLst>
                <a:path w="715645" h="1798954">
                  <a:moveTo>
                    <a:pt x="0" y="1798499"/>
                  </a:moveTo>
                  <a:lnTo>
                    <a:pt x="71512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99303" y="3099234"/>
              <a:ext cx="485140" cy="866140"/>
            </a:xfrm>
            <a:custGeom>
              <a:avLst/>
              <a:gdLst/>
              <a:ahLst/>
              <a:cxnLst/>
              <a:rect l="l" t="t" r="r" b="b"/>
              <a:pathLst>
                <a:path w="485140" h="866139">
                  <a:moveTo>
                    <a:pt x="0" y="0"/>
                  </a:moveTo>
                  <a:lnTo>
                    <a:pt x="484907" y="86563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84183" y="4225852"/>
              <a:ext cx="1200150" cy="780415"/>
            </a:xfrm>
            <a:custGeom>
              <a:avLst/>
              <a:gdLst/>
              <a:ahLst/>
              <a:cxnLst/>
              <a:rect l="l" t="t" r="r" b="b"/>
              <a:pathLst>
                <a:path w="1200150" h="780414">
                  <a:moveTo>
                    <a:pt x="1200027" y="0"/>
                  </a:moveTo>
                  <a:lnTo>
                    <a:pt x="0" y="779986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426" y="361230"/>
            <a:ext cx="5974080" cy="52730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 idx="4294967295"/>
          </p:nvPr>
        </p:nvSpPr>
        <p:spPr>
          <a:xfrm>
            <a:off x="1232507" y="1163916"/>
            <a:ext cx="3946437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0000"/>
                </a:solidFill>
              </a:rPr>
              <a:t>After</a:t>
            </a:r>
            <a:r>
              <a:rPr sz="3600" spc="-25" dirty="0">
                <a:solidFill>
                  <a:srgbClr val="FF0000"/>
                </a:solidFill>
              </a:rPr>
              <a:t> </a:t>
            </a:r>
            <a:r>
              <a:rPr sz="3600" spc="-20" dirty="0">
                <a:solidFill>
                  <a:srgbClr val="FF0000"/>
                </a:solidFill>
              </a:rPr>
              <a:t>Iteration</a:t>
            </a:r>
            <a:r>
              <a:rPr sz="3600" spc="-25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4986015" y="4491113"/>
            <a:ext cx="391160" cy="394970"/>
            <a:chOff x="3462015" y="4491113"/>
            <a:chExt cx="391160" cy="394970"/>
          </a:xfrm>
        </p:grpSpPr>
        <p:sp>
          <p:nvSpPr>
            <p:cNvPr id="20" name="object 20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17302" y="4542028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24217" y="4574508"/>
            <a:ext cx="391160" cy="394970"/>
            <a:chOff x="1700217" y="4574508"/>
            <a:chExt cx="391160" cy="394970"/>
          </a:xfrm>
        </p:grpSpPr>
        <p:sp>
          <p:nvSpPr>
            <p:cNvPr id="24" name="object 24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355503" y="4624323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79570" y="2908324"/>
            <a:ext cx="391160" cy="394970"/>
            <a:chOff x="2355570" y="2908324"/>
            <a:chExt cx="391160" cy="394970"/>
          </a:xfrm>
        </p:grpSpPr>
        <p:sp>
          <p:nvSpPr>
            <p:cNvPr id="28" name="object 28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199551" y="3771389"/>
            <a:ext cx="391160" cy="394970"/>
            <a:chOff x="675551" y="3771389"/>
            <a:chExt cx="391160" cy="394970"/>
          </a:xfrm>
        </p:grpSpPr>
        <p:sp>
          <p:nvSpPr>
            <p:cNvPr id="31" name="object 31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723713" y="3016285"/>
            <a:ext cx="391160" cy="394970"/>
            <a:chOff x="4199713" y="3016285"/>
            <a:chExt cx="391160" cy="394970"/>
          </a:xfrm>
        </p:grpSpPr>
        <p:sp>
          <p:nvSpPr>
            <p:cNvPr id="34" name="object 34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855000" y="3066796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783287" y="4939085"/>
            <a:ext cx="391160" cy="394970"/>
            <a:chOff x="6259287" y="4939085"/>
            <a:chExt cx="391160" cy="394970"/>
          </a:xfrm>
        </p:grpSpPr>
        <p:sp>
          <p:nvSpPr>
            <p:cNvPr id="38" name="object 38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241945" y="3898111"/>
            <a:ext cx="391160" cy="394970"/>
            <a:chOff x="7717945" y="3898111"/>
            <a:chExt cx="391160" cy="394970"/>
          </a:xfrm>
        </p:grpSpPr>
        <p:sp>
          <p:nvSpPr>
            <p:cNvPr id="41" name="object 41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373233" y="394766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47355" y="2390806"/>
            <a:ext cx="1098550" cy="8356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algn="ctr">
              <a:spcBef>
                <a:spcPts val="1280"/>
              </a:spcBef>
            </a:pPr>
            <a:r>
              <a:rPr sz="1900" spc="-55" dirty="0">
                <a:latin typeface="Cambria Math"/>
                <a:cs typeface="Cambria Math"/>
              </a:rPr>
              <a:t>𝑃(𝑌</a:t>
            </a:r>
            <a:r>
              <a:rPr lang="en-US" sz="2100" spc="-82" baseline="-15873" dirty="0">
                <a:latin typeface="Cambria Math"/>
                <a:cs typeface="Cambria Math"/>
              </a:rPr>
              <a:t>7</a:t>
            </a:r>
            <a:r>
              <a:rPr sz="1900" spc="-5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marR="34925" algn="ctr">
              <a:spcBef>
                <a:spcPts val="994"/>
              </a:spcBef>
            </a:pPr>
            <a:r>
              <a:rPr sz="1600" dirty="0">
                <a:latin typeface="Calibri"/>
                <a:cs typeface="Calibri"/>
              </a:rPr>
              <a:t>7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639217" y="2775203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225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78490" y="2649089"/>
            <a:ext cx="13633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sz="1900" spc="114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8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0.85</a:t>
            </a:r>
            <a:endParaRPr sz="1900" dirty="0">
              <a:latin typeface="Cambria Math"/>
              <a:cs typeface="Cambria Math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102749" y="3622412"/>
            <a:ext cx="391160" cy="394970"/>
            <a:chOff x="5578749" y="3622412"/>
            <a:chExt cx="391160" cy="394970"/>
          </a:xfrm>
        </p:grpSpPr>
        <p:sp>
          <p:nvSpPr>
            <p:cNvPr id="48" name="object 48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498406" y="2771491"/>
            <a:ext cx="391160" cy="394970"/>
            <a:chOff x="6974406" y="2771491"/>
            <a:chExt cx="391160" cy="394970"/>
          </a:xfrm>
        </p:grpSpPr>
        <p:sp>
          <p:nvSpPr>
            <p:cNvPr id="51" name="object 51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986351" y="2326990"/>
            <a:ext cx="1414145" cy="76263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algn="ctr">
              <a:spcBef>
                <a:spcPts val="970"/>
              </a:spcBef>
            </a:pP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spc="15" baseline="-15873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7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0.14</a:t>
            </a:r>
            <a:endParaRPr sz="1900" dirty="0">
              <a:latin typeface="Cambria Math"/>
              <a:cs typeface="Cambria Math"/>
            </a:endParaRPr>
          </a:p>
          <a:p>
            <a:pPr marL="635" algn="ctr">
              <a:spcBef>
                <a:spcPts val="730"/>
              </a:spcBef>
            </a:pPr>
            <a:r>
              <a:rPr sz="1600" dirty="0">
                <a:latin typeface="Calibri"/>
                <a:cs typeface="Calibri"/>
              </a:rPr>
              <a:t>3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655069" y="4951810"/>
            <a:ext cx="1047750" cy="29302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1900" spc="-25" dirty="0">
                <a:latin typeface="Cambria Math"/>
                <a:cs typeface="Cambria Math"/>
              </a:rPr>
              <a:t>𝑃(𝑌</a:t>
            </a:r>
            <a:r>
              <a:rPr lang="en-US" sz="2100" spc="-37" baseline="-15873" dirty="0">
                <a:latin typeface="Cambria Math"/>
                <a:cs typeface="Cambria Math"/>
              </a:rPr>
              <a:t>6</a:t>
            </a:r>
            <a:r>
              <a:rPr sz="1900" spc="-25" dirty="0">
                <a:latin typeface="Cambria Math"/>
                <a:cs typeface="Cambria Math"/>
              </a:rPr>
              <a:t>)</a:t>
            </a:r>
            <a:r>
              <a:rPr sz="1900" spc="6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721318" y="4997530"/>
            <a:ext cx="1536712" cy="29302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1900" spc="5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spc="75" baseline="-15873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  <a:r>
              <a:rPr sz="1900" spc="5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6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8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0.95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76837" y="4999807"/>
            <a:ext cx="1047750" cy="68223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R="35560" algn="ctr">
              <a:spcBef>
                <a:spcPts val="20"/>
              </a:spcBef>
            </a:pPr>
            <a:r>
              <a:rPr sz="1600" dirty="0">
                <a:latin typeface="Calibri"/>
                <a:cs typeface="Calibri"/>
              </a:rPr>
              <a:t>2</a:t>
            </a:r>
          </a:p>
          <a:p>
            <a:pPr algn="ctr">
              <a:spcBef>
                <a:spcPts val="1095"/>
              </a:spcBef>
            </a:pPr>
            <a:r>
              <a:rPr sz="1900" spc="-130" dirty="0">
                <a:latin typeface="Cambria Math"/>
                <a:cs typeface="Cambria Math"/>
              </a:rPr>
              <a:t>𝑃(𝑌</a:t>
            </a:r>
            <a:r>
              <a:rPr lang="en-US" sz="2100" spc="-195" baseline="-15873" dirty="0">
                <a:latin typeface="Cambria Math"/>
                <a:cs typeface="Cambria Math"/>
              </a:rPr>
              <a:t>2</a:t>
            </a:r>
            <a:r>
              <a:rPr sz="1900" spc="-130" dirty="0">
                <a:latin typeface="Cambria Math"/>
                <a:cs typeface="Cambria Math"/>
              </a:rPr>
              <a:t>)</a:t>
            </a:r>
            <a:r>
              <a:rPr sz="1900" spc="6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676212" y="4473074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-155" dirty="0">
                <a:latin typeface="Cambria Math"/>
                <a:cs typeface="Cambria Math"/>
              </a:rPr>
              <a:t>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344152" y="4361688"/>
            <a:ext cx="1042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latin typeface="Cambria Math"/>
                <a:cs typeface="Cambria Math"/>
              </a:rPr>
              <a:t>𝑃(𝑌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590692" y="3673348"/>
            <a:ext cx="141414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4</a:t>
            </a:r>
          </a:p>
          <a:p>
            <a:pPr algn="ctr">
              <a:spcBef>
                <a:spcPts val="1475"/>
              </a:spcBef>
            </a:pP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baseline="-15873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7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0.47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740965" y="3741847"/>
            <a:ext cx="1270000" cy="10718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100" algn="ctr">
              <a:spcBef>
                <a:spcPts val="735"/>
              </a:spcBef>
            </a:pPr>
            <a:r>
              <a:rPr sz="1600" dirty="0">
                <a:latin typeface="Calibri"/>
                <a:cs typeface="Calibri"/>
              </a:rPr>
              <a:t>9</a:t>
            </a:r>
          </a:p>
          <a:p>
            <a:pPr marL="33655" algn="ctr">
              <a:spcBef>
                <a:spcPts val="755"/>
              </a:spcBef>
            </a:pPr>
            <a:r>
              <a:rPr sz="1900" spc="-10" dirty="0">
                <a:latin typeface="Cambria Math"/>
                <a:cs typeface="Cambria Math"/>
              </a:rPr>
              <a:t>𝑃(𝑌</a:t>
            </a:r>
            <a:r>
              <a:rPr lang="en-US" sz="2100" spc="-15" baseline="-15873" dirty="0">
                <a:latin typeface="Cambria Math"/>
                <a:cs typeface="Cambria Math"/>
              </a:rPr>
              <a:t>9</a:t>
            </a:r>
            <a:r>
              <a:rPr sz="1900" spc="-10" dirty="0">
                <a:latin typeface="Cambria Math"/>
                <a:cs typeface="Cambria Math"/>
              </a:rPr>
              <a:t>)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0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algn="ctr">
              <a:spcBef>
                <a:spcPts val="484"/>
              </a:spcBef>
            </a:pPr>
            <a:r>
              <a:rPr b="1" spc="-5" dirty="0">
                <a:solidFill>
                  <a:srgbClr val="00B050"/>
                </a:solidFill>
                <a:latin typeface="Arial"/>
                <a:cs typeface="Arial"/>
              </a:rPr>
              <a:t>Converged</a:t>
            </a:r>
            <a:endParaRPr dirty="0">
              <a:latin typeface="Arial"/>
              <a:cs typeface="Arial"/>
            </a:endParaRPr>
          </a:p>
        </p:txBody>
      </p:sp>
      <p:sp>
        <p:nvSpPr>
          <p:cNvPr id="61" name="object 3">
            <a:extLst>
              <a:ext uri="{FF2B5EF4-FFF2-40B4-BE49-F238E27FC236}">
                <a16:creationId xmlns:a16="http://schemas.microsoft.com/office/drawing/2014/main" id="{2490E564-286F-4C82-ADBA-BB4DD681EF9D}"/>
              </a:ext>
            </a:extLst>
          </p:cNvPr>
          <p:cNvSpPr/>
          <p:nvPr/>
        </p:nvSpPr>
        <p:spPr>
          <a:xfrm rot="1726045">
            <a:off x="5661303" y="3447285"/>
            <a:ext cx="1155187" cy="1529852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8">
            <a:extLst>
              <a:ext uri="{FF2B5EF4-FFF2-40B4-BE49-F238E27FC236}">
                <a16:creationId xmlns:a16="http://schemas.microsoft.com/office/drawing/2014/main" id="{FA29F267-A532-4AF5-BFD4-77D08376657D}"/>
              </a:ext>
            </a:extLst>
          </p:cNvPr>
          <p:cNvSpPr/>
          <p:nvPr/>
        </p:nvSpPr>
        <p:spPr>
          <a:xfrm rot="1712623">
            <a:off x="6039869" y="3502154"/>
            <a:ext cx="1149218" cy="45719"/>
          </a:xfrm>
          <a:custGeom>
            <a:avLst/>
            <a:gdLst/>
            <a:ahLst/>
            <a:cxnLst/>
            <a:rect l="l" t="t" r="r" b="b"/>
            <a:pathLst>
              <a:path w="1478914" h="108585">
                <a:moveTo>
                  <a:pt x="0" y="0"/>
                </a:moveTo>
                <a:lnTo>
                  <a:pt x="1478383" y="107962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4466" y="3236066"/>
            <a:ext cx="848360" cy="1322070"/>
          </a:xfrm>
          <a:custGeom>
            <a:avLst/>
            <a:gdLst/>
            <a:ahLst/>
            <a:cxnLst/>
            <a:rect l="l" t="t" r="r" b="b"/>
            <a:pathLst>
              <a:path w="848360" h="1322070">
                <a:moveTo>
                  <a:pt x="847812" y="1321801"/>
                </a:moveTo>
                <a:lnTo>
                  <a:pt x="0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81594" y="3398080"/>
            <a:ext cx="737870" cy="1106170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65312" y="3223366"/>
            <a:ext cx="1522730" cy="1376680"/>
            <a:chOff x="1041312" y="3223366"/>
            <a:chExt cx="1522730" cy="1376680"/>
          </a:xfrm>
        </p:grpSpPr>
        <p:sp>
          <p:nvSpPr>
            <p:cNvPr id="5" name="object 5"/>
            <p:cNvSpPr/>
            <p:nvPr/>
          </p:nvSpPr>
          <p:spPr>
            <a:xfrm>
              <a:off x="1054012" y="3236066"/>
              <a:ext cx="1368425" cy="732790"/>
            </a:xfrm>
            <a:custGeom>
              <a:avLst/>
              <a:gdLst/>
              <a:ahLst/>
              <a:cxnLst/>
              <a:rect l="l" t="t" r="r" b="b"/>
              <a:pathLst>
                <a:path w="1368425" h="732789">
                  <a:moveTo>
                    <a:pt x="0" y="732572"/>
                  </a:moveTo>
                  <a:lnTo>
                    <a:pt x="1367823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95797" y="3290119"/>
              <a:ext cx="655955" cy="1297305"/>
            </a:xfrm>
            <a:custGeom>
              <a:avLst/>
              <a:gdLst/>
              <a:ahLst/>
              <a:cxnLst/>
              <a:rect l="l" t="t" r="r" b="b"/>
              <a:pathLst>
                <a:path w="655955" h="1297304">
                  <a:moveTo>
                    <a:pt x="0" y="1297089"/>
                  </a:moveTo>
                  <a:lnTo>
                    <a:pt x="655354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602678" y="4688361"/>
            <a:ext cx="1396365" cy="83820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31" y="3105572"/>
            <a:ext cx="1478915" cy="108585"/>
          </a:xfrm>
          <a:custGeom>
            <a:avLst/>
            <a:gdLst/>
            <a:ahLst/>
            <a:cxnLst/>
            <a:rect l="l" t="t" r="r" b="b"/>
            <a:pathLst>
              <a:path w="1478914" h="108585">
                <a:moveTo>
                  <a:pt x="0" y="0"/>
                </a:moveTo>
                <a:lnTo>
                  <a:pt x="1478383" y="107962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9114" y="3344029"/>
            <a:ext cx="2240915" cy="1297305"/>
          </a:xfrm>
          <a:custGeom>
            <a:avLst/>
            <a:gdLst/>
            <a:ahLst/>
            <a:cxnLst/>
            <a:rect l="l" t="t" r="r" b="b"/>
            <a:pathLst>
              <a:path w="2240915" h="1297304">
                <a:moveTo>
                  <a:pt x="2240865" y="0"/>
                </a:moveTo>
                <a:lnTo>
                  <a:pt x="0" y="1297233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7468508" y="3086535"/>
            <a:ext cx="1852930" cy="1932305"/>
            <a:chOff x="5944508" y="3086534"/>
            <a:chExt cx="1852930" cy="1932305"/>
          </a:xfrm>
        </p:grpSpPr>
        <p:sp>
          <p:nvSpPr>
            <p:cNvPr id="12" name="object 12"/>
            <p:cNvSpPr/>
            <p:nvPr/>
          </p:nvSpPr>
          <p:spPr>
            <a:xfrm>
              <a:off x="5957208" y="3099234"/>
              <a:ext cx="1083945" cy="720725"/>
            </a:xfrm>
            <a:custGeom>
              <a:avLst/>
              <a:gdLst/>
              <a:ahLst/>
              <a:cxnLst/>
              <a:rect l="l" t="t" r="r" b="b"/>
              <a:pathLst>
                <a:path w="1083945" h="720725">
                  <a:moveTo>
                    <a:pt x="1083463" y="0"/>
                  </a:moveTo>
                  <a:lnTo>
                    <a:pt x="0" y="720427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57208" y="3819660"/>
              <a:ext cx="1773555" cy="276225"/>
            </a:xfrm>
            <a:custGeom>
              <a:avLst/>
              <a:gdLst/>
              <a:ahLst/>
              <a:cxnLst/>
              <a:rect l="l" t="t" r="r" b="b"/>
              <a:pathLst>
                <a:path w="1773554" h="276225">
                  <a:moveTo>
                    <a:pt x="1773438" y="27569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54867" y="3153286"/>
              <a:ext cx="715645" cy="1798955"/>
            </a:xfrm>
            <a:custGeom>
              <a:avLst/>
              <a:gdLst/>
              <a:ahLst/>
              <a:cxnLst/>
              <a:rect l="l" t="t" r="r" b="b"/>
              <a:pathLst>
                <a:path w="715645" h="1798954">
                  <a:moveTo>
                    <a:pt x="0" y="1798499"/>
                  </a:moveTo>
                  <a:lnTo>
                    <a:pt x="71512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99303" y="3099234"/>
              <a:ext cx="485140" cy="866140"/>
            </a:xfrm>
            <a:custGeom>
              <a:avLst/>
              <a:gdLst/>
              <a:ahLst/>
              <a:cxnLst/>
              <a:rect l="l" t="t" r="r" b="b"/>
              <a:pathLst>
                <a:path w="485140" h="866139">
                  <a:moveTo>
                    <a:pt x="0" y="0"/>
                  </a:moveTo>
                  <a:lnTo>
                    <a:pt x="484907" y="86563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84183" y="4225852"/>
              <a:ext cx="1200150" cy="780415"/>
            </a:xfrm>
            <a:custGeom>
              <a:avLst/>
              <a:gdLst/>
              <a:ahLst/>
              <a:cxnLst/>
              <a:rect l="l" t="t" r="r" b="b"/>
              <a:pathLst>
                <a:path w="1200150" h="780414">
                  <a:moveTo>
                    <a:pt x="1200027" y="0"/>
                  </a:moveTo>
                  <a:lnTo>
                    <a:pt x="0" y="779986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566" y="373872"/>
            <a:ext cx="5900928" cy="52730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 idx="4294967295"/>
          </p:nvPr>
        </p:nvSpPr>
        <p:spPr>
          <a:xfrm>
            <a:off x="1307566" y="1297954"/>
            <a:ext cx="411006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0000"/>
                </a:solidFill>
              </a:rPr>
              <a:t>After</a:t>
            </a:r>
            <a:r>
              <a:rPr sz="3600" spc="-25" dirty="0">
                <a:solidFill>
                  <a:srgbClr val="FF0000"/>
                </a:solidFill>
              </a:rPr>
              <a:t> </a:t>
            </a:r>
            <a:r>
              <a:rPr sz="3600" spc="-20" dirty="0">
                <a:solidFill>
                  <a:srgbClr val="FF0000"/>
                </a:solidFill>
              </a:rPr>
              <a:t>Iteration</a:t>
            </a:r>
            <a:r>
              <a:rPr sz="3600" spc="-25" dirty="0">
                <a:solidFill>
                  <a:srgbClr val="FF0000"/>
                </a:solidFill>
              </a:rPr>
              <a:t> </a:t>
            </a:r>
            <a:r>
              <a:rPr sz="36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4986015" y="4491113"/>
            <a:ext cx="391160" cy="394970"/>
            <a:chOff x="3462015" y="4491113"/>
            <a:chExt cx="391160" cy="394970"/>
          </a:xfrm>
        </p:grpSpPr>
        <p:sp>
          <p:nvSpPr>
            <p:cNvPr id="20" name="object 20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224217" y="4574508"/>
            <a:ext cx="391160" cy="394970"/>
            <a:chOff x="1700217" y="4574508"/>
            <a:chExt cx="391160" cy="394970"/>
          </a:xfrm>
        </p:grpSpPr>
        <p:sp>
          <p:nvSpPr>
            <p:cNvPr id="23" name="object 23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355503" y="4624323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879570" y="2908324"/>
            <a:ext cx="391160" cy="394970"/>
            <a:chOff x="2355570" y="2908324"/>
            <a:chExt cx="391160" cy="394970"/>
          </a:xfrm>
        </p:grpSpPr>
        <p:sp>
          <p:nvSpPr>
            <p:cNvPr id="27" name="object 27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199551" y="3771389"/>
            <a:ext cx="391160" cy="394970"/>
            <a:chOff x="675551" y="3771389"/>
            <a:chExt cx="391160" cy="394970"/>
          </a:xfrm>
        </p:grpSpPr>
        <p:sp>
          <p:nvSpPr>
            <p:cNvPr id="30" name="object 30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723713" y="3016285"/>
            <a:ext cx="391160" cy="394970"/>
            <a:chOff x="4199713" y="3016285"/>
            <a:chExt cx="391160" cy="394970"/>
          </a:xfrm>
        </p:grpSpPr>
        <p:sp>
          <p:nvSpPr>
            <p:cNvPr id="33" name="object 33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55000" y="3066796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783287" y="4939085"/>
            <a:ext cx="391160" cy="394970"/>
            <a:chOff x="6259287" y="4939085"/>
            <a:chExt cx="391160" cy="394970"/>
          </a:xfrm>
        </p:grpSpPr>
        <p:sp>
          <p:nvSpPr>
            <p:cNvPr id="37" name="object 37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914574" y="4990084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241945" y="3898111"/>
            <a:ext cx="391160" cy="394970"/>
            <a:chOff x="7717945" y="3898111"/>
            <a:chExt cx="391160" cy="394970"/>
          </a:xfrm>
        </p:grpSpPr>
        <p:sp>
          <p:nvSpPr>
            <p:cNvPr id="41" name="object 41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373233" y="394766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47355" y="2390806"/>
            <a:ext cx="1098550" cy="8356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algn="ctr">
              <a:spcBef>
                <a:spcPts val="1280"/>
              </a:spcBef>
            </a:pPr>
            <a:r>
              <a:rPr sz="1900" spc="-55" dirty="0">
                <a:latin typeface="Cambria Math"/>
                <a:cs typeface="Cambria Math"/>
              </a:rPr>
              <a:t>𝑃(𝑌</a:t>
            </a:r>
            <a:r>
              <a:rPr lang="en-US" sz="2100" spc="-82" baseline="-15873" dirty="0">
                <a:latin typeface="Cambria Math"/>
                <a:cs typeface="Cambria Math"/>
              </a:rPr>
              <a:t>7</a:t>
            </a:r>
            <a:r>
              <a:rPr sz="1900" spc="-5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marR="34925" algn="ctr">
              <a:spcBef>
                <a:spcPts val="994"/>
              </a:spcBef>
            </a:pPr>
            <a:r>
              <a:rPr sz="1600" dirty="0">
                <a:latin typeface="Calibri"/>
                <a:cs typeface="Calibri"/>
              </a:rPr>
              <a:t>7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629669" y="4412407"/>
            <a:ext cx="1098550" cy="84264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5080" algn="ctr">
              <a:spcBef>
                <a:spcPts val="1120"/>
              </a:spcBef>
            </a:pPr>
            <a:r>
              <a:rPr sz="1600" dirty="0">
                <a:latin typeface="Calibri"/>
                <a:cs typeface="Calibri"/>
              </a:rPr>
              <a:t>6</a:t>
            </a:r>
          </a:p>
          <a:p>
            <a:pPr algn="ctr">
              <a:spcBef>
                <a:spcPts val="1210"/>
              </a:spcBef>
            </a:pPr>
            <a:r>
              <a:rPr sz="1900" spc="-25" dirty="0">
                <a:latin typeface="Cambria Math"/>
                <a:cs typeface="Cambria Math"/>
              </a:rPr>
              <a:t>𝑃(𝑌</a:t>
            </a:r>
            <a:r>
              <a:rPr lang="en-US" sz="2100" spc="-37" baseline="-15873" dirty="0">
                <a:latin typeface="Cambria Math"/>
                <a:cs typeface="Cambria Math"/>
              </a:rPr>
              <a:t>6</a:t>
            </a:r>
            <a:r>
              <a:rPr sz="1900" spc="-2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695918" y="4985511"/>
            <a:ext cx="1621679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900" spc="50" dirty="0">
                <a:latin typeface="Cambria Math"/>
                <a:cs typeface="Cambria Math"/>
              </a:rPr>
              <a:t>𝑃(𝑌</a:t>
            </a:r>
            <a:r>
              <a:rPr lang="en-US" sz="2100" spc="75" baseline="-15873" dirty="0">
                <a:latin typeface="Cambria Math"/>
                <a:cs typeface="Cambria Math"/>
              </a:rPr>
              <a:t>8</a:t>
            </a:r>
            <a:r>
              <a:rPr sz="1900" spc="50" dirty="0">
                <a:latin typeface="Cambria Math"/>
                <a:cs typeface="Cambria Math"/>
              </a:rPr>
              <a:t>)</a:t>
            </a:r>
            <a:r>
              <a:rPr sz="1900" spc="7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0.95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39217" y="2775203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225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73765" y="2661280"/>
            <a:ext cx="13633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1900" spc="114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8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0.86</a:t>
            </a:r>
            <a:endParaRPr sz="1900" dirty="0">
              <a:latin typeface="Cambria Math"/>
              <a:cs typeface="Cambria Math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102749" y="3622412"/>
            <a:ext cx="391160" cy="394970"/>
            <a:chOff x="5578749" y="3622412"/>
            <a:chExt cx="391160" cy="394970"/>
          </a:xfrm>
        </p:grpSpPr>
        <p:sp>
          <p:nvSpPr>
            <p:cNvPr id="50" name="object 50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8498406" y="2771491"/>
            <a:ext cx="391160" cy="394970"/>
            <a:chOff x="6974406" y="2771491"/>
            <a:chExt cx="391160" cy="394970"/>
          </a:xfrm>
        </p:grpSpPr>
        <p:sp>
          <p:nvSpPr>
            <p:cNvPr id="53" name="object 53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986351" y="2326990"/>
            <a:ext cx="1414145" cy="76263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algn="ctr">
              <a:spcBef>
                <a:spcPts val="970"/>
              </a:spcBef>
            </a:pP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spc="15" baseline="-15873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7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0.16</a:t>
            </a:r>
            <a:endParaRPr sz="1900" dirty="0">
              <a:latin typeface="Cambria Math"/>
              <a:cs typeface="Cambria Math"/>
            </a:endParaRPr>
          </a:p>
          <a:p>
            <a:pPr marL="635" algn="ctr">
              <a:spcBef>
                <a:spcPts val="730"/>
              </a:spcBef>
            </a:pPr>
            <a:r>
              <a:rPr sz="1600" dirty="0">
                <a:latin typeface="Calibri"/>
                <a:cs typeface="Calibri"/>
              </a:rPr>
              <a:t>3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787501" y="5352098"/>
            <a:ext cx="12192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b="1" spc="-5" dirty="0">
                <a:solidFill>
                  <a:srgbClr val="00B050"/>
                </a:solidFill>
                <a:latin typeface="Arial"/>
                <a:cs typeface="Arial"/>
              </a:rPr>
              <a:t>Converged</a:t>
            </a:r>
            <a:endParaRPr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476837" y="5384626"/>
            <a:ext cx="1047750" cy="29302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spcBef>
                <a:spcPts val="5"/>
              </a:spcBef>
            </a:pPr>
            <a:r>
              <a:rPr sz="1900" spc="-130" dirty="0">
                <a:latin typeface="Cambria Math"/>
                <a:cs typeface="Cambria Math"/>
              </a:rPr>
              <a:t>𝑃(𝑌</a:t>
            </a:r>
            <a:r>
              <a:rPr lang="en-US" sz="2100" spc="-195" baseline="-15873" dirty="0">
                <a:latin typeface="Cambria Math"/>
                <a:cs typeface="Cambria Math"/>
              </a:rPr>
              <a:t>2</a:t>
            </a:r>
            <a:r>
              <a:rPr sz="1900" spc="-130" dirty="0">
                <a:latin typeface="Cambria Math"/>
                <a:cs typeface="Cambria Math"/>
              </a:rPr>
              <a:t>)</a:t>
            </a:r>
            <a:r>
              <a:rPr sz="1900" spc="6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7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703319" y="4495500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-155" dirty="0">
                <a:latin typeface="Cambria Math"/>
                <a:cs typeface="Cambria Math"/>
              </a:rPr>
              <a:t>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312695" y="4354576"/>
            <a:ext cx="1042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latin typeface="Cambria Math"/>
                <a:cs typeface="Cambria Math"/>
              </a:rPr>
              <a:t>𝑃(𝑌</a:t>
            </a:r>
            <a:r>
              <a:rPr lang="en-US"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657367" y="3673348"/>
            <a:ext cx="128079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4</a:t>
            </a:r>
          </a:p>
          <a:p>
            <a:pPr algn="ctr">
              <a:spcBef>
                <a:spcPts val="1475"/>
              </a:spcBef>
            </a:pP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baseline="-15873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8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40965" y="3741847"/>
            <a:ext cx="1270000" cy="10718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8100" algn="ctr">
              <a:spcBef>
                <a:spcPts val="735"/>
              </a:spcBef>
            </a:pPr>
            <a:r>
              <a:rPr sz="1600" dirty="0">
                <a:latin typeface="Calibri"/>
                <a:cs typeface="Calibri"/>
              </a:rPr>
              <a:t>9</a:t>
            </a:r>
          </a:p>
          <a:p>
            <a:pPr marL="33655" algn="ctr">
              <a:spcBef>
                <a:spcPts val="755"/>
              </a:spcBef>
            </a:pPr>
            <a:r>
              <a:rPr sz="1900" spc="-10" dirty="0">
                <a:latin typeface="Cambria Math"/>
                <a:cs typeface="Cambria Math"/>
              </a:rPr>
              <a:t>𝑃(𝑌</a:t>
            </a:r>
            <a:r>
              <a:rPr lang="en-US" sz="2100" spc="-15" baseline="-15873" dirty="0">
                <a:latin typeface="Cambria Math"/>
                <a:cs typeface="Cambria Math"/>
              </a:rPr>
              <a:t>9</a:t>
            </a:r>
            <a:r>
              <a:rPr sz="1900" spc="-10" dirty="0">
                <a:latin typeface="Cambria Math"/>
                <a:cs typeface="Cambria Math"/>
              </a:rPr>
              <a:t>)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10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algn="ctr">
              <a:spcBef>
                <a:spcPts val="484"/>
              </a:spcBef>
            </a:pPr>
            <a:r>
              <a:rPr b="1" spc="-5" dirty="0">
                <a:solidFill>
                  <a:srgbClr val="00B050"/>
                </a:solidFill>
                <a:latin typeface="Arial"/>
                <a:cs typeface="Arial"/>
              </a:rPr>
              <a:t>Converged</a:t>
            </a:r>
            <a:endParaRPr dirty="0">
              <a:latin typeface="Arial"/>
              <a:cs typeface="Arial"/>
            </a:endParaRPr>
          </a:p>
        </p:txBody>
      </p:sp>
      <p:sp>
        <p:nvSpPr>
          <p:cNvPr id="62" name="object 3">
            <a:extLst>
              <a:ext uri="{FF2B5EF4-FFF2-40B4-BE49-F238E27FC236}">
                <a16:creationId xmlns:a16="http://schemas.microsoft.com/office/drawing/2014/main" id="{000CC469-4A95-4CC2-95AC-BA21D241A786}"/>
              </a:ext>
            </a:extLst>
          </p:cNvPr>
          <p:cNvSpPr/>
          <p:nvPr/>
        </p:nvSpPr>
        <p:spPr>
          <a:xfrm flipH="1">
            <a:off x="6071862" y="3334579"/>
            <a:ext cx="1040366" cy="407267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">
            <a:extLst>
              <a:ext uri="{FF2B5EF4-FFF2-40B4-BE49-F238E27FC236}">
                <a16:creationId xmlns:a16="http://schemas.microsoft.com/office/drawing/2014/main" id="{579D9B8E-511B-48D1-A6B4-5FBEB70AB032}"/>
              </a:ext>
            </a:extLst>
          </p:cNvPr>
          <p:cNvSpPr/>
          <p:nvPr/>
        </p:nvSpPr>
        <p:spPr>
          <a:xfrm flipH="1" flipV="1">
            <a:off x="5364474" y="3928922"/>
            <a:ext cx="1756327" cy="712083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68" y="354519"/>
            <a:ext cx="5931408" cy="52730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 idx="4294967295"/>
          </p:nvPr>
        </p:nvSpPr>
        <p:spPr>
          <a:xfrm>
            <a:off x="1248416" y="1131818"/>
            <a:ext cx="4998715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FF0000"/>
                </a:solidFill>
              </a:rPr>
              <a:t>After</a:t>
            </a:r>
            <a:r>
              <a:rPr sz="4000" spc="-25" dirty="0">
                <a:solidFill>
                  <a:srgbClr val="FF0000"/>
                </a:solidFill>
              </a:rPr>
              <a:t> </a:t>
            </a:r>
            <a:r>
              <a:rPr sz="4000" spc="-20" dirty="0">
                <a:solidFill>
                  <a:srgbClr val="FF0000"/>
                </a:solidFill>
              </a:rPr>
              <a:t>Iteration</a:t>
            </a:r>
            <a:r>
              <a:rPr sz="4000" spc="-25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42B89C-7846-448E-AC4A-4C28B2EF5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31" y="1936038"/>
            <a:ext cx="10080000" cy="42510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903" y="368808"/>
            <a:ext cx="4959096" cy="4968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36903" y="1298166"/>
            <a:ext cx="812228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0769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600" spc="-5" dirty="0">
                <a:latin typeface="Calibri"/>
                <a:cs typeface="Calibri"/>
              </a:rPr>
              <a:t>All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scores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stabilize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after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4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iterations.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We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therefore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predict:</a:t>
            </a:r>
            <a:endParaRPr sz="2600" dirty="0">
              <a:latin typeface="Calibri"/>
              <a:cs typeface="Calibri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B800D81-CA90-42D7-A2C6-EF38D158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03" y="1797266"/>
            <a:ext cx="8863781" cy="47571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840" y="326628"/>
            <a:ext cx="7647432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2508" y="1557540"/>
            <a:ext cx="445643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solidFill>
                  <a:srgbClr val="A6A6A6"/>
                </a:solidFill>
                <a:latin typeface="Calibri"/>
                <a:cs typeface="Calibri"/>
              </a:rPr>
              <a:t>Relational</a:t>
            </a:r>
            <a:r>
              <a:rPr sz="3200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A6A6A6"/>
                </a:solidFill>
                <a:latin typeface="Calibri"/>
                <a:cs typeface="Calibri"/>
              </a:rPr>
              <a:t>classifiers</a:t>
            </a:r>
            <a:endParaRPr sz="32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F0AD00"/>
              </a:buClr>
              <a:buFont typeface="Wingdings 2"/>
              <a:buChar char=""/>
            </a:pPr>
            <a:endParaRPr sz="3150" dirty="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Iterative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classification</a:t>
            </a:r>
            <a:endParaRPr sz="3200" dirty="0"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F0AD00"/>
              </a:buClr>
              <a:buFont typeface="Wingdings 2"/>
              <a:buChar char=""/>
            </a:pPr>
            <a:endParaRPr sz="3150" dirty="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solidFill>
                  <a:srgbClr val="A6A6A6"/>
                </a:solidFill>
                <a:latin typeface="Calibri"/>
                <a:cs typeface="Calibri"/>
              </a:rPr>
              <a:t>Loopy</a:t>
            </a:r>
            <a:r>
              <a:rPr sz="3200" spc="-4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A6A6A6"/>
                </a:solidFill>
                <a:latin typeface="Calibri"/>
                <a:cs typeface="Calibri"/>
              </a:rPr>
              <a:t>belief</a:t>
            </a:r>
            <a:r>
              <a:rPr sz="3200" spc="-3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A6A6A6"/>
                </a:solidFill>
                <a:latin typeface="Calibri"/>
                <a:cs typeface="Calibri"/>
              </a:rPr>
              <a:t>propagation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177" y="311879"/>
            <a:ext cx="5388864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47209" y="1315740"/>
            <a:ext cx="7736205" cy="29514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70840" marR="61912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70205" algn="l"/>
                <a:tab pos="370840" algn="l"/>
              </a:tabLst>
            </a:pPr>
            <a:r>
              <a:rPr sz="3200" b="1" spc="-10" dirty="0">
                <a:latin typeface="Calibri"/>
                <a:cs typeface="Calibri"/>
              </a:rPr>
              <a:t>Relational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classifiers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do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not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use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node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attributes</a:t>
            </a:r>
            <a:r>
              <a:rPr sz="3200" b="1" spc="-15" dirty="0">
                <a:latin typeface="Calibri"/>
                <a:cs typeface="Calibri"/>
              </a:rPr>
              <a:t>.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How </a:t>
            </a:r>
            <a:r>
              <a:rPr sz="3200" b="1" spc="-10" dirty="0">
                <a:latin typeface="Calibri"/>
                <a:cs typeface="Calibri"/>
              </a:rPr>
              <a:t>can </a:t>
            </a:r>
            <a:r>
              <a:rPr sz="3200" b="1" dirty="0">
                <a:latin typeface="Calibri"/>
                <a:cs typeface="Calibri"/>
              </a:rPr>
              <a:t>one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leverage</a:t>
            </a:r>
            <a:r>
              <a:rPr sz="3200" b="1" spc="-5" dirty="0">
                <a:latin typeface="Calibri"/>
                <a:cs typeface="Calibri"/>
              </a:rPr>
              <a:t> them?</a:t>
            </a:r>
            <a:endParaRPr sz="32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F0AD00"/>
              </a:buClr>
              <a:buFont typeface="Wingdings 2"/>
              <a:buChar char=""/>
            </a:pPr>
            <a:endParaRPr sz="3050" dirty="0">
              <a:latin typeface="Calibri"/>
              <a:cs typeface="Calibri"/>
            </a:endParaRPr>
          </a:p>
          <a:p>
            <a:pPr marL="370840" marR="43180" indent="-320040">
              <a:lnSpc>
                <a:spcPct val="100299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70205" algn="l"/>
                <a:tab pos="370840" algn="l"/>
              </a:tabLst>
            </a:pP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Main</a:t>
            </a:r>
            <a:r>
              <a:rPr sz="3200" b="1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idea</a:t>
            </a:r>
            <a:r>
              <a:rPr sz="3200" b="1" dirty="0">
                <a:solidFill>
                  <a:srgbClr val="008000"/>
                </a:solidFill>
                <a:latin typeface="Calibri"/>
                <a:cs typeface="Calibri"/>
              </a:rPr>
              <a:t> of</a:t>
            </a:r>
            <a:r>
              <a:rPr sz="3200" b="1" spc="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8000"/>
                </a:solidFill>
                <a:latin typeface="Calibri"/>
                <a:cs typeface="Calibri"/>
              </a:rPr>
              <a:t>iterative</a:t>
            </a:r>
            <a:r>
              <a:rPr sz="3200" b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classification:</a:t>
            </a:r>
            <a:r>
              <a:rPr sz="3200" b="1" spc="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Classify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 </a:t>
            </a:r>
            <a:r>
              <a:rPr sz="3200" dirty="0">
                <a:latin typeface="Cambria Math"/>
                <a:cs typeface="Cambria Math"/>
              </a:rPr>
              <a:t>𝑣 </a:t>
            </a:r>
            <a:r>
              <a:rPr sz="3200" spc="-5" dirty="0">
                <a:latin typeface="Calibri"/>
                <a:cs typeface="Calibri"/>
              </a:rPr>
              <a:t>based on </a:t>
            </a:r>
            <a:r>
              <a:rPr sz="3200" dirty="0">
                <a:latin typeface="Calibri"/>
                <a:cs typeface="Calibri"/>
              </a:rPr>
              <a:t>its </a:t>
            </a: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attributes </a:t>
            </a:r>
            <a:r>
              <a:rPr sz="3200" spc="-5" dirty="0">
                <a:solidFill>
                  <a:srgbClr val="0000FF"/>
                </a:solidFill>
                <a:latin typeface="Cambria Math"/>
                <a:cs typeface="Cambria Math"/>
              </a:rPr>
              <a:t>𝒇</a:t>
            </a:r>
            <a:r>
              <a:rPr sz="3450" spc="-7" baseline="-15700" dirty="0">
                <a:solidFill>
                  <a:srgbClr val="0000FF"/>
                </a:solidFill>
                <a:latin typeface="Cambria Math"/>
                <a:cs typeface="Cambria Math"/>
              </a:rPr>
              <a:t>𝒗</a:t>
            </a:r>
            <a:r>
              <a:rPr sz="3450" baseline="-15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as </a:t>
            </a:r>
            <a:r>
              <a:rPr sz="3200" spc="-10" dirty="0">
                <a:solidFill>
                  <a:srgbClr val="0000FF"/>
                </a:solidFill>
                <a:latin typeface="Calibri"/>
                <a:cs typeface="Calibri"/>
              </a:rPr>
              <a:t>well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as </a:t>
            </a:r>
            <a:r>
              <a:rPr sz="3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labels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FF"/>
                </a:solidFill>
                <a:latin typeface="Cambria Math"/>
                <a:cs typeface="Cambria Math"/>
              </a:rPr>
              <a:t>𝒛</a:t>
            </a:r>
            <a:r>
              <a:rPr sz="3450" spc="-7" baseline="-15700" dirty="0">
                <a:solidFill>
                  <a:srgbClr val="0000FF"/>
                </a:solidFill>
                <a:latin typeface="Cambria Math"/>
                <a:cs typeface="Cambria Math"/>
              </a:rPr>
              <a:t>𝒗</a:t>
            </a:r>
            <a:r>
              <a:rPr sz="3450" spc="547" baseline="-15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dirty="0">
                <a:latin typeface="Calibri"/>
                <a:cs typeface="Calibri"/>
              </a:rPr>
              <a:t>neighbor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𝑵</a:t>
            </a:r>
            <a:r>
              <a:rPr sz="3450" baseline="-15700" dirty="0">
                <a:latin typeface="Cambria Math"/>
                <a:cs typeface="Cambria Math"/>
              </a:rPr>
              <a:t>𝒗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803" y="347961"/>
            <a:ext cx="5388864" cy="4328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00232" y="5002673"/>
            <a:ext cx="1213678" cy="332527"/>
          </a:xfrm>
          <a:custGeom>
            <a:avLst/>
            <a:gdLst/>
            <a:ahLst/>
            <a:cxnLst/>
            <a:rect l="l" t="t" r="r" b="b"/>
            <a:pathLst>
              <a:path w="1134745" h="376554">
                <a:moveTo>
                  <a:pt x="1014578" y="0"/>
                </a:moveTo>
                <a:lnTo>
                  <a:pt x="1009220" y="15279"/>
                </a:lnTo>
                <a:lnTo>
                  <a:pt x="1031011" y="24736"/>
                </a:lnTo>
                <a:lnTo>
                  <a:pt x="1049751" y="37826"/>
                </a:lnTo>
                <a:lnTo>
                  <a:pt x="1078078" y="74909"/>
                </a:lnTo>
                <a:lnTo>
                  <a:pt x="1094747" y="124940"/>
                </a:lnTo>
                <a:lnTo>
                  <a:pt x="1100303" y="186331"/>
                </a:lnTo>
                <a:lnTo>
                  <a:pt x="1098908" y="219533"/>
                </a:lnTo>
                <a:lnTo>
                  <a:pt x="1087746" y="276782"/>
                </a:lnTo>
                <a:lnTo>
                  <a:pt x="1065347" y="321493"/>
                </a:lnTo>
                <a:lnTo>
                  <a:pt x="1031266" y="351655"/>
                </a:lnTo>
                <a:lnTo>
                  <a:pt x="1009816" y="361156"/>
                </a:lnTo>
                <a:lnTo>
                  <a:pt x="1014578" y="376435"/>
                </a:lnTo>
                <a:lnTo>
                  <a:pt x="1065924" y="352349"/>
                </a:lnTo>
                <a:lnTo>
                  <a:pt x="1103676" y="310653"/>
                </a:lnTo>
                <a:lnTo>
                  <a:pt x="1126894" y="254818"/>
                </a:lnTo>
                <a:lnTo>
                  <a:pt x="1134633" y="188316"/>
                </a:lnTo>
                <a:lnTo>
                  <a:pt x="1132692" y="153807"/>
                </a:lnTo>
                <a:lnTo>
                  <a:pt x="1117164" y="92638"/>
                </a:lnTo>
                <a:lnTo>
                  <a:pt x="1086369" y="42843"/>
                </a:lnTo>
                <a:lnTo>
                  <a:pt x="1041870" y="9853"/>
                </a:lnTo>
                <a:lnTo>
                  <a:pt x="1014578" y="0"/>
                </a:lnTo>
                <a:close/>
              </a:path>
              <a:path w="1134745" h="376554">
                <a:moveTo>
                  <a:pt x="120054" y="0"/>
                </a:moveTo>
                <a:lnTo>
                  <a:pt x="68833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7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312803" y="1273966"/>
                <a:ext cx="8328659" cy="5105500"/>
              </a:xfrm>
              <a:prstGeom prst="rect">
                <a:avLst/>
              </a:prstGeom>
            </p:spPr>
            <p:txBody>
              <a:bodyPr vert="horz" wrap="square" lIns="0" tIns="108585" rIns="0" bIns="0" rtlCol="0">
                <a:spAutoFit/>
              </a:bodyPr>
              <a:lstStyle/>
              <a:p>
                <a:pPr marL="358140" indent="-320040">
                  <a:spcBef>
                    <a:spcPts val="85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5" dirty="0">
                    <a:latin typeface="Calibri"/>
                    <a:cs typeface="Calibri"/>
                  </a:rPr>
                  <a:t>Input:</a:t>
                </a:r>
                <a:r>
                  <a:rPr sz="3200" b="1" spc="-10" dirty="0">
                    <a:latin typeface="Calibri"/>
                    <a:cs typeface="Calibri"/>
                  </a:rPr>
                  <a:t> </a:t>
                </a:r>
                <a:r>
                  <a:rPr sz="3200" b="1" spc="-20" dirty="0">
                    <a:latin typeface="Calibri"/>
                    <a:cs typeface="Calibri"/>
                  </a:rPr>
                  <a:t>Graph</a:t>
                </a:r>
                <a:endParaRPr sz="32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66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800" dirty="0"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US" sz="3000" i="1" baseline="-16666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3000" spc="562" baseline="-16666" dirty="0">
                    <a:latin typeface="Cambria Math"/>
                    <a:cs typeface="Cambria Math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: </a:t>
                </a:r>
                <a:r>
                  <a:rPr sz="2800" spc="-25" dirty="0">
                    <a:latin typeface="Calibri"/>
                    <a:cs typeface="Calibri"/>
                  </a:rPr>
                  <a:t>feature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vector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25" dirty="0">
                    <a:latin typeface="Calibri"/>
                    <a:cs typeface="Calibri"/>
                  </a:rPr>
                  <a:t>for</a:t>
                </a:r>
                <a:r>
                  <a:rPr sz="2800" spc="-5" dirty="0">
                    <a:latin typeface="Calibri"/>
                    <a:cs typeface="Calibri"/>
                  </a:rPr>
                  <a:t> node</a:t>
                </a:r>
                <a:r>
                  <a:rPr sz="2800" spc="-1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mbria Math"/>
                    <a:cs typeface="Cambria Math"/>
                  </a:rPr>
                  <a:t>𝑣</a:t>
                </a:r>
              </a:p>
              <a:p>
                <a:pPr marL="650875" lvl="1" indent="-274955">
                  <a:lnSpc>
                    <a:spcPts val="3329"/>
                  </a:lnSpc>
                  <a:spcBef>
                    <a:spcPts val="74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800" spc="-5" dirty="0">
                    <a:latin typeface="Calibri"/>
                    <a:cs typeface="Calibri"/>
                  </a:rPr>
                  <a:t>Some</a:t>
                </a:r>
                <a:r>
                  <a:rPr sz="2800" spc="-1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nodes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mbria Math"/>
                    <a:cs typeface="Cambria Math"/>
                  </a:rPr>
                  <a:t>𝑣</a:t>
                </a:r>
                <a:r>
                  <a:rPr sz="2800" spc="95" dirty="0">
                    <a:latin typeface="Cambria Math"/>
                    <a:cs typeface="Cambria Math"/>
                  </a:rPr>
                  <a:t> </a:t>
                </a:r>
                <a:r>
                  <a:rPr sz="2800" spc="-20" dirty="0">
                    <a:latin typeface="Calibri"/>
                    <a:cs typeface="Calibri"/>
                  </a:rPr>
                  <a:t>are</a:t>
                </a:r>
                <a:r>
                  <a:rPr sz="2800" spc="-1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labeled</a:t>
                </a:r>
                <a:r>
                  <a:rPr sz="2800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with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spc="45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000" i="1" spc="67" baseline="-15277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3000" baseline="-15277" dirty="0">
                  <a:latin typeface="Cambria Math"/>
                  <a:cs typeface="Cambria Math"/>
                </a:endParaRPr>
              </a:p>
              <a:p>
                <a:pPr marL="358140" indent="-320040">
                  <a:lnSpc>
                    <a:spcPts val="378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55" dirty="0">
                    <a:latin typeface="Calibri"/>
                    <a:cs typeface="Calibri"/>
                  </a:rPr>
                  <a:t>Task:</a:t>
                </a:r>
                <a:r>
                  <a:rPr sz="3200" b="1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Predict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label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of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unlabeled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nodes</a:t>
                </a:r>
              </a:p>
              <a:p>
                <a:pPr marL="358140" indent="-320040">
                  <a:lnSpc>
                    <a:spcPts val="381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10" dirty="0">
                    <a:solidFill>
                      <a:srgbClr val="00B0F0"/>
                    </a:solidFill>
                    <a:latin typeface="Calibri"/>
                    <a:cs typeface="Calibri"/>
                  </a:rPr>
                  <a:t>Approach:</a:t>
                </a:r>
                <a:r>
                  <a:rPr sz="3200" b="1" dirty="0">
                    <a:solidFill>
                      <a:srgbClr val="00B0F0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50" dirty="0">
                    <a:solidFill>
                      <a:srgbClr val="00B0F0"/>
                    </a:solidFill>
                    <a:latin typeface="Calibri"/>
                    <a:cs typeface="Calibri"/>
                  </a:rPr>
                  <a:t>Train</a:t>
                </a:r>
                <a:r>
                  <a:rPr sz="3200" b="1" spc="-10" dirty="0">
                    <a:solidFill>
                      <a:srgbClr val="00B0F0"/>
                    </a:solidFill>
                    <a:latin typeface="Calibri"/>
                    <a:cs typeface="Calibri"/>
                  </a:rPr>
                  <a:t> two</a:t>
                </a:r>
                <a:r>
                  <a:rPr sz="3200" b="1" dirty="0">
                    <a:solidFill>
                      <a:srgbClr val="00B0F0"/>
                    </a:solidFill>
                    <a:latin typeface="Calibri"/>
                    <a:cs typeface="Calibri"/>
                  </a:rPr>
                  <a:t> </a:t>
                </a:r>
                <a:r>
                  <a:rPr sz="3200" b="1" spc="-10" dirty="0">
                    <a:solidFill>
                      <a:srgbClr val="00B0F0"/>
                    </a:solidFill>
                    <a:latin typeface="Calibri"/>
                    <a:cs typeface="Calibri"/>
                  </a:rPr>
                  <a:t>classifiers: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marR="922019" indent="-320040">
                  <a:lnSpc>
                    <a:spcPts val="3790"/>
                  </a:lnSpc>
                  <a:spcBef>
                    <a:spcPts val="24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spc="-11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𝜙</a:t>
                </a:r>
                <a:r>
                  <a:rPr lang="en-US" sz="3450" spc="-165" baseline="-1570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1</a:t>
                </a:r>
                <a:r>
                  <a:rPr sz="3200" spc="-11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(𝑓</a:t>
                </a:r>
                <a14:m>
                  <m:oMath xmlns:m="http://schemas.openxmlformats.org/officeDocument/2006/math">
                    <m:r>
                      <a:rPr lang="en-US" altLang="zh-CN" sz="3450" i="1" spc="-165" baseline="-15700" dirty="0" smtClean="0">
                        <a:solidFill>
                          <a:srgbClr val="D60093"/>
                        </a:solidFill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3200" spc="-11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)</a:t>
                </a:r>
                <a:r>
                  <a:rPr sz="3200" spc="-2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solidFill>
                      <a:srgbClr val="D60093"/>
                    </a:solidFill>
                    <a:latin typeface="Calibri"/>
                    <a:cs typeface="Calibri"/>
                  </a:rPr>
                  <a:t>= </a:t>
                </a:r>
                <a:r>
                  <a:rPr sz="3200" spc="-10" dirty="0">
                    <a:latin typeface="Calibri"/>
                    <a:cs typeface="Calibri"/>
                  </a:rPr>
                  <a:t>Predict </a:t>
                </a:r>
                <a:r>
                  <a:rPr sz="3200" dirty="0">
                    <a:latin typeface="Calibri"/>
                    <a:cs typeface="Calibri"/>
                  </a:rPr>
                  <a:t>node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label </a:t>
                </a:r>
                <a:r>
                  <a:rPr sz="3200" spc="-5" dirty="0">
                    <a:latin typeface="Calibri"/>
                    <a:cs typeface="Calibri"/>
                  </a:rPr>
                  <a:t>based </a:t>
                </a:r>
                <a:r>
                  <a:rPr sz="3200" dirty="0">
                    <a:latin typeface="Calibri"/>
                    <a:cs typeface="Calibri"/>
                  </a:rPr>
                  <a:t>on node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spc="-25" dirty="0">
                    <a:latin typeface="Calibri"/>
                    <a:cs typeface="Calibri"/>
                  </a:rPr>
                  <a:t>feature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vector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14" dirty="0"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US" sz="3450" i="1" spc="-172" baseline="-15700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3450" baseline="-15700" dirty="0">
                  <a:latin typeface="Cambria Math"/>
                  <a:cs typeface="Cambria Math"/>
                </a:endParaRPr>
              </a:p>
              <a:p>
                <a:pPr marL="358140" indent="-320040">
                  <a:lnSpc>
                    <a:spcPts val="3760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  <a:tab pos="992505" algn="l"/>
                    <a:tab pos="2122170" algn="l"/>
                  </a:tabLst>
                </a:pPr>
                <a:r>
                  <a:rPr sz="3200" spc="39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𝜙</a:t>
                </a:r>
                <a14:m>
                  <m:oMath xmlns:m="http://schemas.openxmlformats.org/officeDocument/2006/math">
                    <m:r>
                      <a:rPr lang="en-US" sz="3450" i="1" spc="585" baseline="-157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2</m:t>
                    </m:r>
                    <m:r>
                      <a:rPr lang="en-US" sz="3450" i="1" spc="585" baseline="-157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	</m:t>
                    </m:r>
                    <m:r>
                      <a:rPr lang="en-US" sz="3200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𝑓</m:t>
                    </m:r>
                    <m:r>
                      <a:rPr lang="en-US" sz="3450" i="1" spc="-7" baseline="-157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  <m:r>
                      <a:rPr lang="en-US" sz="3200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,</m:t>
                    </m:r>
                    <m:r>
                      <a:rPr lang="en-US" sz="3200" i="1" spc="-16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sz="3200" i="1" spc="16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𝑧</m:t>
                    </m:r>
                    <m:r>
                      <a:rPr lang="en-US" sz="3450" i="1" spc="240" baseline="-157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3450" spc="240" baseline="-1570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	</a:t>
                </a:r>
                <a:r>
                  <a:rPr sz="3200" dirty="0">
                    <a:latin typeface="Calibri"/>
                    <a:cs typeface="Calibri"/>
                  </a:rPr>
                  <a:t>= </a:t>
                </a:r>
                <a:r>
                  <a:rPr sz="3200" spc="-10" dirty="0">
                    <a:latin typeface="Calibri"/>
                    <a:cs typeface="Calibri"/>
                  </a:rPr>
                  <a:t>Predict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label based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on</a:t>
                </a:r>
                <a:r>
                  <a:rPr sz="3200" dirty="0">
                    <a:latin typeface="Calibri"/>
                    <a:cs typeface="Calibri"/>
                  </a:rPr>
                  <a:t> node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25" dirty="0">
                    <a:latin typeface="Calibri"/>
                    <a:cs typeface="Calibri"/>
                  </a:rPr>
                  <a:t>feature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marR="1219200">
                  <a:lnSpc>
                    <a:spcPts val="3790"/>
                  </a:lnSpc>
                  <a:spcBef>
                    <a:spcPts val="140"/>
                  </a:spcBef>
                </a:pPr>
                <a:r>
                  <a:rPr sz="3200" spc="-15" dirty="0">
                    <a:latin typeface="Calibri"/>
                    <a:cs typeface="Calibri"/>
                  </a:rPr>
                  <a:t>vector </a:t>
                </a:r>
                <a:r>
                  <a:rPr sz="3200" spc="-114" dirty="0">
                    <a:latin typeface="Cambria Math"/>
                    <a:cs typeface="Cambria Math"/>
                  </a:rPr>
                  <a:t>𝑓</a:t>
                </a:r>
                <a:r>
                  <a:rPr sz="3450" spc="-172" baseline="-15700" dirty="0">
                    <a:latin typeface="Cambria Math"/>
                    <a:cs typeface="Cambria Math"/>
                  </a:rPr>
                  <a:t>"</a:t>
                </a:r>
                <a:r>
                  <a:rPr sz="3450" spc="52" baseline="-15700" dirty="0"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and summary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160" dirty="0">
                    <a:latin typeface="Cambria Math"/>
                    <a:cs typeface="Cambria Math"/>
                  </a:rPr>
                  <a:t>𝑧</a:t>
                </a:r>
                <a14:m>
                  <m:oMath xmlns:m="http://schemas.openxmlformats.org/officeDocument/2006/math">
                    <m:r>
                      <a:rPr lang="en-US" sz="3450" i="1" spc="240" baseline="-15700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3450" spc="637" baseline="-15700" dirty="0">
                    <a:latin typeface="Cambria Math"/>
                    <a:cs typeface="Cambria Math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of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labels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of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100" dirty="0">
                    <a:latin typeface="Cambria Math"/>
                    <a:cs typeface="Cambria Math"/>
                  </a:rPr>
                  <a:t>𝑣</a:t>
                </a:r>
                <a:r>
                  <a:rPr sz="3200" spc="-100" dirty="0">
                    <a:latin typeface="Calibri"/>
                    <a:cs typeface="Calibri"/>
                  </a:rPr>
                  <a:t>’s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neighbors.</a:t>
                </a:r>
                <a:endParaRPr sz="32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03" y="1273966"/>
                <a:ext cx="8328659" cy="5105500"/>
              </a:xfrm>
              <a:prstGeom prst="rect">
                <a:avLst/>
              </a:prstGeom>
              <a:blipFill>
                <a:blip r:embed="rId3"/>
                <a:stretch>
                  <a:fillRect l="-1683" t="-358" r="-1609" b="-3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200" y="276814"/>
            <a:ext cx="6800088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087200" y="1139976"/>
            <a:ext cx="10497600" cy="8921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25400">
              <a:lnSpc>
                <a:spcPts val="3410"/>
              </a:lnSpc>
              <a:spcBef>
                <a:spcPts val="100"/>
              </a:spcBef>
            </a:pPr>
            <a:r>
              <a:rPr sz="3000" b="1" spc="-5" dirty="0">
                <a:solidFill>
                  <a:srgbClr val="60B5CC"/>
                </a:solidFill>
              </a:rPr>
              <a:t>How </a:t>
            </a:r>
            <a:r>
              <a:rPr sz="3000" b="1" dirty="0">
                <a:solidFill>
                  <a:srgbClr val="60B5CC"/>
                </a:solidFill>
              </a:rPr>
              <a:t>do</a:t>
            </a:r>
            <a:r>
              <a:rPr sz="3000" b="1" spc="-5" dirty="0">
                <a:solidFill>
                  <a:srgbClr val="60B5CC"/>
                </a:solidFill>
              </a:rPr>
              <a:t> </a:t>
            </a:r>
            <a:r>
              <a:rPr sz="3000" b="1" spc="-15" dirty="0">
                <a:solidFill>
                  <a:srgbClr val="60B5CC"/>
                </a:solidFill>
              </a:rPr>
              <a:t>we</a:t>
            </a:r>
            <a:r>
              <a:rPr sz="3000" b="1" spc="-5" dirty="0">
                <a:solidFill>
                  <a:srgbClr val="60B5CC"/>
                </a:solidFill>
              </a:rPr>
              <a:t> </a:t>
            </a:r>
            <a:r>
              <a:rPr sz="3000" b="1" spc="-15" dirty="0">
                <a:solidFill>
                  <a:srgbClr val="60B5CC"/>
                </a:solidFill>
              </a:rPr>
              <a:t>compute</a:t>
            </a:r>
            <a:r>
              <a:rPr sz="3000" b="1" spc="-5" dirty="0">
                <a:solidFill>
                  <a:srgbClr val="60B5CC"/>
                </a:solidFill>
              </a:rPr>
              <a:t> the</a:t>
            </a:r>
            <a:r>
              <a:rPr sz="3000" b="1" spc="-10" dirty="0">
                <a:solidFill>
                  <a:srgbClr val="60B5CC"/>
                </a:solidFill>
              </a:rPr>
              <a:t> </a:t>
            </a:r>
            <a:r>
              <a:rPr sz="3000" b="1" spc="-5" dirty="0">
                <a:solidFill>
                  <a:srgbClr val="60B5CC"/>
                </a:solidFill>
              </a:rPr>
              <a:t>summary</a:t>
            </a:r>
            <a:r>
              <a:rPr sz="3000" b="1" dirty="0">
                <a:solidFill>
                  <a:srgbClr val="60B5CC"/>
                </a:solidFill>
              </a:rPr>
              <a:t> </a:t>
            </a:r>
            <a:r>
              <a:rPr sz="3000" dirty="0">
                <a:solidFill>
                  <a:srgbClr val="60B5CC"/>
                </a:solidFill>
                <a:latin typeface="Cambria Math"/>
                <a:cs typeface="Cambria Math"/>
              </a:rPr>
              <a:t>𝒛</a:t>
            </a:r>
            <a:r>
              <a:rPr sz="3300" baseline="-15151" dirty="0">
                <a:solidFill>
                  <a:srgbClr val="60B5CC"/>
                </a:solidFill>
                <a:latin typeface="Cambria Math"/>
                <a:cs typeface="Cambria Math"/>
              </a:rPr>
              <a:t>𝒗</a:t>
            </a:r>
            <a:r>
              <a:rPr sz="3300" spc="457" baseline="-15151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3000" b="1" spc="-5" dirty="0">
                <a:solidFill>
                  <a:srgbClr val="60B5CC"/>
                </a:solidFill>
              </a:rPr>
              <a:t>of labels of</a:t>
            </a:r>
            <a:endParaRPr sz="3000" dirty="0"/>
          </a:p>
          <a:p>
            <a:pPr marL="25400">
              <a:lnSpc>
                <a:spcPts val="3410"/>
              </a:lnSpc>
            </a:pPr>
            <a:r>
              <a:rPr sz="3000" spc="-60" dirty="0">
                <a:solidFill>
                  <a:srgbClr val="60B5CC"/>
                </a:solidFill>
                <a:latin typeface="Cambria Math"/>
                <a:cs typeface="Cambria Math"/>
              </a:rPr>
              <a:t>𝒗</a:t>
            </a:r>
            <a:r>
              <a:rPr sz="3000" b="1" spc="-60" dirty="0">
                <a:solidFill>
                  <a:srgbClr val="60B5CC"/>
                </a:solidFill>
              </a:rPr>
              <a:t>’s</a:t>
            </a:r>
            <a:r>
              <a:rPr sz="3000" b="1" spc="-15" dirty="0">
                <a:solidFill>
                  <a:srgbClr val="60B5CC"/>
                </a:solidFill>
              </a:rPr>
              <a:t> </a:t>
            </a:r>
            <a:r>
              <a:rPr sz="3000" b="1" spc="-5" dirty="0">
                <a:solidFill>
                  <a:srgbClr val="60B5CC"/>
                </a:solidFill>
              </a:rPr>
              <a:t>neighbors</a:t>
            </a:r>
            <a:r>
              <a:rPr sz="3000" b="1" spc="-20" dirty="0">
                <a:solidFill>
                  <a:srgbClr val="60B5CC"/>
                </a:solidFill>
              </a:rPr>
              <a:t> </a:t>
            </a:r>
            <a:r>
              <a:rPr sz="3000" spc="35" dirty="0">
                <a:solidFill>
                  <a:srgbClr val="60B5CC"/>
                </a:solidFill>
                <a:latin typeface="Cambria Math"/>
                <a:cs typeface="Cambria Math"/>
              </a:rPr>
              <a:t>𝑵</a:t>
            </a:r>
            <a:r>
              <a:rPr sz="3300" spc="52" baseline="-15151" dirty="0">
                <a:solidFill>
                  <a:srgbClr val="60B5CC"/>
                </a:solidFill>
                <a:latin typeface="Cambria Math"/>
                <a:cs typeface="Cambria Math"/>
              </a:rPr>
              <a:t>𝒗</a:t>
            </a:r>
            <a:r>
              <a:rPr sz="3000" b="1" spc="35" dirty="0">
                <a:solidFill>
                  <a:srgbClr val="60B5CC"/>
                </a:solidFill>
              </a:rPr>
              <a:t>?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444397" y="1990485"/>
                <a:ext cx="7837170" cy="2288062"/>
              </a:xfrm>
              <a:prstGeom prst="rect">
                <a:avLst/>
              </a:prstGeom>
            </p:spPr>
            <p:txBody>
              <a:bodyPr vert="horz" wrap="square" lIns="0" tIns="71120" rIns="0" bIns="0" rtlCol="0">
                <a:spAutoFit/>
              </a:bodyPr>
              <a:lstStyle/>
              <a:p>
                <a:pPr marL="345440" indent="-320040">
                  <a:spcBef>
                    <a:spcPts val="560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44805" algn="l"/>
                    <a:tab pos="345440" algn="l"/>
                  </a:tabLst>
                </a:pPr>
                <a:r>
                  <a:rPr sz="3000" spc="-5" dirty="0">
                    <a:latin typeface="Calibri"/>
                    <a:cs typeface="Calibri"/>
                  </a:rPr>
                  <a:t>Ideas:</a:t>
                </a:r>
                <a:r>
                  <a:rPr sz="3000" spc="-15" dirty="0">
                    <a:latin typeface="Calibri"/>
                    <a:cs typeface="Calibri"/>
                  </a:rPr>
                  <a:t> </a:t>
                </a:r>
                <a:r>
                  <a:rPr sz="3000" dirty="0">
                    <a:latin typeface="Cambria Math"/>
                    <a:cs typeface="Cambria Math"/>
                  </a:rPr>
                  <a:t>𝒛</a:t>
                </a:r>
                <a:r>
                  <a:rPr sz="3300" baseline="-15151" dirty="0">
                    <a:latin typeface="Cambria Math"/>
                    <a:cs typeface="Cambria Math"/>
                  </a:rPr>
                  <a:t>𝒗</a:t>
                </a:r>
                <a:r>
                  <a:rPr sz="3300" spc="434" baseline="-15151" dirty="0">
                    <a:latin typeface="Cambria Math"/>
                    <a:cs typeface="Cambria Math"/>
                  </a:rPr>
                  <a:t> </a:t>
                </a:r>
                <a:r>
                  <a:rPr sz="3000" b="1" dirty="0">
                    <a:latin typeface="Calibri"/>
                    <a:cs typeface="Calibri"/>
                  </a:rPr>
                  <a:t>=</a:t>
                </a:r>
                <a:r>
                  <a:rPr sz="3000" b="1" spc="-10" dirty="0">
                    <a:latin typeface="Calibri"/>
                    <a:cs typeface="Calibri"/>
                  </a:rPr>
                  <a:t> </a:t>
                </a:r>
                <a:r>
                  <a:rPr sz="3000" b="1" spc="-15" dirty="0">
                    <a:latin typeface="Calibri"/>
                    <a:cs typeface="Calibri"/>
                  </a:rPr>
                  <a:t>vector</a:t>
                </a:r>
                <a:endParaRPr sz="3000" dirty="0">
                  <a:latin typeface="Calibri"/>
                  <a:cs typeface="Calibri"/>
                </a:endParaRPr>
              </a:p>
              <a:p>
                <a:pPr marL="638175" lvl="1" indent="-274955">
                  <a:lnSpc>
                    <a:spcPts val="2965"/>
                  </a:lnSpc>
                  <a:spcBef>
                    <a:spcPts val="40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38175" algn="l"/>
                  </a:tabLst>
                </a:pPr>
                <a:r>
                  <a:rPr sz="2600" spc="-15" dirty="0">
                    <a:latin typeface="Calibri"/>
                    <a:cs typeface="Calibri"/>
                  </a:rPr>
                  <a:t>Histogram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libri"/>
                    <a:cs typeface="Calibri"/>
                  </a:rPr>
                  <a:t>of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the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number</a:t>
                </a:r>
                <a:r>
                  <a:rPr sz="2600" spc="5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(or</a:t>
                </a:r>
                <a:r>
                  <a:rPr sz="2600" spc="5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fraction)</a:t>
                </a:r>
                <a:r>
                  <a:rPr sz="2600" spc="-5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libri"/>
                    <a:cs typeface="Calibri"/>
                  </a:rPr>
                  <a:t>of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each label</a:t>
                </a:r>
                <a:r>
                  <a:rPr sz="2600" dirty="0">
                    <a:latin typeface="Calibri"/>
                    <a:cs typeface="Calibri"/>
                  </a:rPr>
                  <a:t> in</a:t>
                </a:r>
              </a:p>
              <a:p>
                <a:pPr marL="638175">
                  <a:lnSpc>
                    <a:spcPts val="2965"/>
                  </a:lnSpc>
                </a:pPr>
                <a:r>
                  <a:rPr sz="2600" spc="150" dirty="0"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2850" i="1" spc="225" baseline="-16081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2850" baseline="-16081" dirty="0">
                  <a:latin typeface="Cambria Math"/>
                  <a:cs typeface="Cambria Math"/>
                </a:endParaRPr>
              </a:p>
              <a:p>
                <a:pPr marL="638175" lvl="1" indent="-274955">
                  <a:spcBef>
                    <a:spcPts val="26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38175" algn="l"/>
                  </a:tabLst>
                </a:pPr>
                <a:r>
                  <a:rPr sz="2600" spc="-10" dirty="0">
                    <a:latin typeface="Calibri"/>
                    <a:cs typeface="Calibri"/>
                  </a:rPr>
                  <a:t>Most common </a:t>
                </a:r>
                <a:r>
                  <a:rPr sz="2600" spc="-5" dirty="0">
                    <a:latin typeface="Calibri"/>
                    <a:cs typeface="Calibri"/>
                  </a:rPr>
                  <a:t>label </a:t>
                </a:r>
                <a:r>
                  <a:rPr sz="2600" dirty="0">
                    <a:latin typeface="Calibri"/>
                    <a:cs typeface="Calibri"/>
                  </a:rPr>
                  <a:t>in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spc="150" dirty="0"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2850" i="1" spc="225" baseline="-16081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2850" baseline="-16081" dirty="0">
                  <a:latin typeface="Cambria Math"/>
                  <a:cs typeface="Cambria Math"/>
                </a:endParaRPr>
              </a:p>
              <a:p>
                <a:pPr marL="638175" lvl="1" indent="-274955">
                  <a:spcBef>
                    <a:spcPts val="28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38175" algn="l"/>
                  </a:tabLst>
                </a:pPr>
                <a:r>
                  <a:rPr sz="2600" spc="-5" dirty="0">
                    <a:latin typeface="Calibri"/>
                    <a:cs typeface="Calibri"/>
                  </a:rPr>
                  <a:t>Number </a:t>
                </a:r>
                <a:r>
                  <a:rPr sz="2600" dirty="0">
                    <a:latin typeface="Calibri"/>
                    <a:cs typeface="Calibri"/>
                  </a:rPr>
                  <a:t>of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spc="-25" dirty="0">
                    <a:latin typeface="Calibri"/>
                    <a:cs typeface="Calibri"/>
                  </a:rPr>
                  <a:t>different</a:t>
                </a:r>
                <a:r>
                  <a:rPr sz="2600" spc="-5" dirty="0">
                    <a:latin typeface="Calibri"/>
                    <a:cs typeface="Calibri"/>
                  </a:rPr>
                  <a:t> labels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libri"/>
                    <a:cs typeface="Calibri"/>
                  </a:rPr>
                  <a:t>in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spc="150" dirty="0">
                    <a:latin typeface="Cambria Math"/>
                    <a:cs typeface="Cambria Math"/>
                  </a:rPr>
                  <a:t>𝑁</a:t>
                </a:r>
                <a14:m>
                  <m:oMath xmlns:m="http://schemas.openxmlformats.org/officeDocument/2006/math">
                    <m:r>
                      <a:rPr lang="en-US" sz="2850" i="1" spc="225" baseline="-16081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2850" baseline="-16081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397" y="1990485"/>
                <a:ext cx="7837170" cy="2288062"/>
              </a:xfrm>
              <a:prstGeom prst="rect">
                <a:avLst/>
              </a:prstGeom>
              <a:blipFill>
                <a:blip r:embed="rId3"/>
                <a:stretch>
                  <a:fillRect l="-1788" t="-2933" r="-155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object 5"/>
          <p:cNvGrpSpPr/>
          <p:nvPr/>
        </p:nvGrpSpPr>
        <p:grpSpPr>
          <a:xfrm>
            <a:off x="3885792" y="4265847"/>
            <a:ext cx="5014595" cy="2512695"/>
            <a:chOff x="2361791" y="4265846"/>
            <a:chExt cx="5014595" cy="2512695"/>
          </a:xfrm>
        </p:grpSpPr>
        <p:sp>
          <p:nvSpPr>
            <p:cNvPr id="6" name="object 6"/>
            <p:cNvSpPr/>
            <p:nvPr/>
          </p:nvSpPr>
          <p:spPr>
            <a:xfrm>
              <a:off x="2374491" y="4278546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7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59" y="731519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7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7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19" y="365759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74491" y="4278546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74491" y="6034069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2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60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8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59" y="731520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8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7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19" y="365760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2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74491" y="6034069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7389" y="5010066"/>
              <a:ext cx="85725" cy="1038860"/>
            </a:xfrm>
            <a:custGeom>
              <a:avLst/>
              <a:gdLst/>
              <a:ahLst/>
              <a:cxnLst/>
              <a:rect l="l" t="t" r="r" b="b"/>
              <a:pathLst>
                <a:path w="85725" h="1038860">
                  <a:moveTo>
                    <a:pt x="50753" y="57150"/>
                  </a:moveTo>
                  <a:lnTo>
                    <a:pt x="34970" y="57150"/>
                  </a:lnTo>
                  <a:lnTo>
                    <a:pt x="28575" y="63545"/>
                  </a:lnTo>
                  <a:lnTo>
                    <a:pt x="28573" y="1031894"/>
                  </a:lnTo>
                  <a:lnTo>
                    <a:pt x="34970" y="1038291"/>
                  </a:lnTo>
                  <a:lnTo>
                    <a:pt x="50751" y="1038291"/>
                  </a:lnTo>
                  <a:lnTo>
                    <a:pt x="57148" y="1031894"/>
                  </a:lnTo>
                  <a:lnTo>
                    <a:pt x="57150" y="63545"/>
                  </a:lnTo>
                  <a:lnTo>
                    <a:pt x="50753" y="57150"/>
                  </a:lnTo>
                  <a:close/>
                </a:path>
                <a:path w="85725" h="1038860">
                  <a:moveTo>
                    <a:pt x="42862" y="0"/>
                  </a:moveTo>
                  <a:lnTo>
                    <a:pt x="0" y="85725"/>
                  </a:lnTo>
                  <a:lnTo>
                    <a:pt x="28574" y="85725"/>
                  </a:lnTo>
                  <a:lnTo>
                    <a:pt x="28575" y="63545"/>
                  </a:lnTo>
                  <a:lnTo>
                    <a:pt x="34970" y="57150"/>
                  </a:lnTo>
                  <a:lnTo>
                    <a:pt x="71437" y="57150"/>
                  </a:lnTo>
                  <a:lnTo>
                    <a:pt x="42862" y="0"/>
                  </a:lnTo>
                  <a:close/>
                </a:path>
                <a:path w="85725" h="1038860">
                  <a:moveTo>
                    <a:pt x="71437" y="57150"/>
                  </a:moveTo>
                  <a:lnTo>
                    <a:pt x="50753" y="57150"/>
                  </a:lnTo>
                  <a:lnTo>
                    <a:pt x="57150" y="63545"/>
                  </a:lnTo>
                  <a:lnTo>
                    <a:pt x="57149" y="85725"/>
                  </a:lnTo>
                  <a:lnTo>
                    <a:pt x="85725" y="85725"/>
                  </a:lnTo>
                  <a:lnTo>
                    <a:pt x="71437" y="5715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0" y="5089598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60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09"/>
                  </a:lnTo>
                  <a:lnTo>
                    <a:pt x="156793" y="665987"/>
                  </a:lnTo>
                  <a:lnTo>
                    <a:pt x="193814" y="688664"/>
                  </a:lnTo>
                  <a:lnTo>
                    <a:pt x="233564" y="706899"/>
                  </a:lnTo>
                  <a:lnTo>
                    <a:pt x="275700" y="720348"/>
                  </a:lnTo>
                  <a:lnTo>
                    <a:pt x="319879" y="728669"/>
                  </a:lnTo>
                  <a:lnTo>
                    <a:pt x="365760" y="731519"/>
                  </a:lnTo>
                  <a:lnTo>
                    <a:pt x="411640" y="728669"/>
                  </a:lnTo>
                  <a:lnTo>
                    <a:pt x="455819" y="720348"/>
                  </a:lnTo>
                  <a:lnTo>
                    <a:pt x="497955" y="706899"/>
                  </a:lnTo>
                  <a:lnTo>
                    <a:pt x="537705" y="688664"/>
                  </a:lnTo>
                  <a:lnTo>
                    <a:pt x="574726" y="665987"/>
                  </a:lnTo>
                  <a:lnTo>
                    <a:pt x="608675" y="639209"/>
                  </a:lnTo>
                  <a:lnTo>
                    <a:pt x="639210" y="608675"/>
                  </a:lnTo>
                  <a:lnTo>
                    <a:pt x="665988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20" y="365759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8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2000" y="5089598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89681" y="4627994"/>
              <a:ext cx="1498600" cy="1772285"/>
            </a:xfrm>
            <a:custGeom>
              <a:avLst/>
              <a:gdLst/>
              <a:ahLst/>
              <a:cxnLst/>
              <a:rect l="l" t="t" r="r" b="b"/>
              <a:pathLst>
                <a:path w="1498600" h="1772285">
                  <a:moveTo>
                    <a:pt x="1498600" y="826262"/>
                  </a:moveTo>
                  <a:lnTo>
                    <a:pt x="1490052" y="813003"/>
                  </a:lnTo>
                  <a:lnTo>
                    <a:pt x="1481213" y="811085"/>
                  </a:lnTo>
                  <a:lnTo>
                    <a:pt x="1474216" y="815594"/>
                  </a:lnTo>
                  <a:lnTo>
                    <a:pt x="1469771" y="809104"/>
                  </a:lnTo>
                  <a:lnTo>
                    <a:pt x="1428051" y="748360"/>
                  </a:lnTo>
                  <a:lnTo>
                    <a:pt x="1414221" y="773366"/>
                  </a:lnTo>
                  <a:lnTo>
                    <a:pt x="16332" y="0"/>
                  </a:lnTo>
                  <a:lnTo>
                    <a:pt x="7645" y="2501"/>
                  </a:lnTo>
                  <a:lnTo>
                    <a:pt x="0" y="16306"/>
                  </a:lnTo>
                  <a:lnTo>
                    <a:pt x="2501" y="24993"/>
                  </a:lnTo>
                  <a:lnTo>
                    <a:pt x="1400390" y="798372"/>
                  </a:lnTo>
                  <a:lnTo>
                    <a:pt x="1386547" y="823379"/>
                  </a:lnTo>
                  <a:lnTo>
                    <a:pt x="1457540" y="826338"/>
                  </a:lnTo>
                  <a:lnTo>
                    <a:pt x="80645" y="1713407"/>
                  </a:lnTo>
                  <a:lnTo>
                    <a:pt x="65176" y="1689379"/>
                  </a:lnTo>
                  <a:lnTo>
                    <a:pt x="16319" y="1771840"/>
                  </a:lnTo>
                  <a:lnTo>
                    <a:pt x="111607" y="1761451"/>
                  </a:lnTo>
                  <a:lnTo>
                    <a:pt x="103860" y="1749437"/>
                  </a:lnTo>
                  <a:lnTo>
                    <a:pt x="96126" y="1737423"/>
                  </a:lnTo>
                  <a:lnTo>
                    <a:pt x="1496682" y="835101"/>
                  </a:lnTo>
                  <a:lnTo>
                    <a:pt x="1498600" y="826262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31857" y="5101474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60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9"/>
                  </a:lnTo>
                  <a:lnTo>
                    <a:pt x="92309" y="122843"/>
                  </a:lnTo>
                  <a:lnTo>
                    <a:pt x="65531" y="156792"/>
                  </a:lnTo>
                  <a:lnTo>
                    <a:pt x="42854" y="193813"/>
                  </a:lnTo>
                  <a:lnTo>
                    <a:pt x="24619" y="233563"/>
                  </a:lnTo>
                  <a:lnTo>
                    <a:pt x="11170" y="275699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2" y="574726"/>
                  </a:lnTo>
                  <a:lnTo>
                    <a:pt x="92309" y="608675"/>
                  </a:lnTo>
                  <a:lnTo>
                    <a:pt x="122844" y="639209"/>
                  </a:lnTo>
                  <a:lnTo>
                    <a:pt x="156793" y="665987"/>
                  </a:lnTo>
                  <a:lnTo>
                    <a:pt x="193814" y="688664"/>
                  </a:lnTo>
                  <a:lnTo>
                    <a:pt x="233564" y="706899"/>
                  </a:lnTo>
                  <a:lnTo>
                    <a:pt x="275700" y="720348"/>
                  </a:lnTo>
                  <a:lnTo>
                    <a:pt x="319879" y="728669"/>
                  </a:lnTo>
                  <a:lnTo>
                    <a:pt x="365760" y="731519"/>
                  </a:lnTo>
                  <a:lnTo>
                    <a:pt x="411640" y="728669"/>
                  </a:lnTo>
                  <a:lnTo>
                    <a:pt x="455819" y="720348"/>
                  </a:lnTo>
                  <a:lnTo>
                    <a:pt x="497955" y="706899"/>
                  </a:lnTo>
                  <a:lnTo>
                    <a:pt x="537705" y="688664"/>
                  </a:lnTo>
                  <a:lnTo>
                    <a:pt x="574726" y="665987"/>
                  </a:lnTo>
                  <a:lnTo>
                    <a:pt x="608675" y="639209"/>
                  </a:lnTo>
                  <a:lnTo>
                    <a:pt x="639210" y="608675"/>
                  </a:lnTo>
                  <a:lnTo>
                    <a:pt x="665988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20" y="365759"/>
                  </a:lnTo>
                  <a:lnTo>
                    <a:pt x="728670" y="319879"/>
                  </a:lnTo>
                  <a:lnTo>
                    <a:pt x="720349" y="275699"/>
                  </a:lnTo>
                  <a:lnTo>
                    <a:pt x="706900" y="233563"/>
                  </a:lnTo>
                  <a:lnTo>
                    <a:pt x="688665" y="193813"/>
                  </a:lnTo>
                  <a:lnTo>
                    <a:pt x="665988" y="156792"/>
                  </a:lnTo>
                  <a:lnTo>
                    <a:pt x="639210" y="122843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31857" y="5101474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89162" y="5423607"/>
              <a:ext cx="1343025" cy="85725"/>
            </a:xfrm>
            <a:custGeom>
              <a:avLst/>
              <a:gdLst/>
              <a:ahLst/>
              <a:cxnLst/>
              <a:rect l="l" t="t" r="r" b="b"/>
              <a:pathLst>
                <a:path w="1343025" h="85725">
                  <a:moveTo>
                    <a:pt x="1257357" y="0"/>
                  </a:moveTo>
                  <a:lnTo>
                    <a:pt x="1257101" y="28573"/>
                  </a:lnTo>
                  <a:lnTo>
                    <a:pt x="1279277" y="28771"/>
                  </a:lnTo>
                  <a:lnTo>
                    <a:pt x="1285617" y="35224"/>
                  </a:lnTo>
                  <a:lnTo>
                    <a:pt x="1285476" y="51005"/>
                  </a:lnTo>
                  <a:lnTo>
                    <a:pt x="1279022" y="57345"/>
                  </a:lnTo>
                  <a:lnTo>
                    <a:pt x="1256843" y="57345"/>
                  </a:lnTo>
                  <a:lnTo>
                    <a:pt x="1256590" y="85721"/>
                  </a:lnTo>
                  <a:lnTo>
                    <a:pt x="1314633" y="57345"/>
                  </a:lnTo>
                  <a:lnTo>
                    <a:pt x="1279022" y="57345"/>
                  </a:lnTo>
                  <a:lnTo>
                    <a:pt x="1315038" y="57147"/>
                  </a:lnTo>
                  <a:lnTo>
                    <a:pt x="1342694" y="43627"/>
                  </a:lnTo>
                  <a:lnTo>
                    <a:pt x="1257357" y="0"/>
                  </a:lnTo>
                  <a:close/>
                </a:path>
                <a:path w="1343025" h="85725">
                  <a:moveTo>
                    <a:pt x="1257101" y="28573"/>
                  </a:moveTo>
                  <a:lnTo>
                    <a:pt x="1256845" y="57147"/>
                  </a:lnTo>
                  <a:lnTo>
                    <a:pt x="1279022" y="57345"/>
                  </a:lnTo>
                  <a:lnTo>
                    <a:pt x="1285476" y="51005"/>
                  </a:lnTo>
                  <a:lnTo>
                    <a:pt x="1285617" y="35224"/>
                  </a:lnTo>
                  <a:lnTo>
                    <a:pt x="1279277" y="28771"/>
                  </a:lnTo>
                  <a:lnTo>
                    <a:pt x="1257101" y="28573"/>
                  </a:lnTo>
                  <a:close/>
                </a:path>
                <a:path w="1343025" h="85725">
                  <a:moveTo>
                    <a:pt x="6595" y="17392"/>
                  </a:moveTo>
                  <a:lnTo>
                    <a:pt x="140" y="23732"/>
                  </a:lnTo>
                  <a:lnTo>
                    <a:pt x="0" y="39513"/>
                  </a:lnTo>
                  <a:lnTo>
                    <a:pt x="6338" y="45967"/>
                  </a:lnTo>
                  <a:lnTo>
                    <a:pt x="1256845" y="57147"/>
                  </a:lnTo>
                  <a:lnTo>
                    <a:pt x="1257101" y="28573"/>
                  </a:lnTo>
                  <a:lnTo>
                    <a:pt x="6595" y="17392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35376" y="5842508"/>
            <a:ext cx="651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pc="25" dirty="0">
                <a:latin typeface="Cambria Math"/>
                <a:cs typeface="Cambria Math"/>
              </a:rPr>
              <a:t>𝒇</a:t>
            </a:r>
            <a:r>
              <a:rPr sz="1950" spc="37" baseline="-14957" dirty="0">
                <a:latin typeface="Cambria Math"/>
                <a:cs typeface="Cambria Math"/>
              </a:rPr>
              <a:t>𝒗</a:t>
            </a:r>
            <a:r>
              <a:rPr b="1" i="1" spc="25" dirty="0">
                <a:latin typeface="Corbel"/>
                <a:cs typeface="Corbel"/>
              </a:rPr>
              <a:t>,</a:t>
            </a:r>
            <a:r>
              <a:rPr b="1" i="1" spc="-55" dirty="0">
                <a:latin typeface="Corbel"/>
                <a:cs typeface="Corbel"/>
              </a:rPr>
              <a:t> </a:t>
            </a:r>
            <a:r>
              <a:rPr spc="-5" dirty="0">
                <a:latin typeface="Cambria Math"/>
                <a:cs typeface="Cambria Math"/>
              </a:rPr>
              <a:t>𝒛</a:t>
            </a:r>
            <a:r>
              <a:rPr sz="1950" spc="-7" baseline="-14957" dirty="0">
                <a:latin typeface="Cambria Math"/>
                <a:cs typeface="Cambria Math"/>
              </a:rPr>
              <a:t>𝒗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376" y="326976"/>
            <a:ext cx="6851904" cy="5638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80376" y="1507140"/>
            <a:ext cx="8299450" cy="400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focus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semi-supervised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classification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Intuition</a:t>
            </a:r>
            <a:r>
              <a:rPr sz="3200" dirty="0">
                <a:latin typeface="Calibri"/>
                <a:cs typeface="Calibri"/>
              </a:rPr>
              <a:t> is</a:t>
            </a:r>
            <a:r>
              <a:rPr sz="3200" spc="-5" dirty="0">
                <a:latin typeface="Calibri"/>
                <a:cs typeface="Calibri"/>
              </a:rPr>
              <a:t> 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homophily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Similar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nodes</a:t>
            </a:r>
          </a:p>
          <a:p>
            <a:pPr marL="332740" marR="1746250">
              <a:lnSpc>
                <a:spcPts val="3790"/>
              </a:lnSpc>
              <a:spcBef>
                <a:spcPts val="240"/>
              </a:spcBef>
            </a:pPr>
            <a:r>
              <a:rPr sz="3200" spc="-20" dirty="0">
                <a:latin typeface="Calibri"/>
                <a:cs typeface="Calibri"/>
              </a:rPr>
              <a:t>are </a:t>
            </a:r>
            <a:r>
              <a:rPr sz="3200" spc="-5" dirty="0">
                <a:latin typeface="Calibri"/>
                <a:cs typeface="Calibri"/>
              </a:rPr>
              <a:t>typically close </a:t>
            </a:r>
            <a:r>
              <a:rPr sz="3200" spc="-10" dirty="0">
                <a:latin typeface="Calibri"/>
                <a:cs typeface="Calibri"/>
              </a:rPr>
              <a:t>together </a:t>
            </a:r>
            <a:r>
              <a:rPr sz="3200" dirty="0">
                <a:latin typeface="Calibri"/>
                <a:cs typeface="Calibri"/>
              </a:rPr>
              <a:t>or </a:t>
            </a:r>
            <a:r>
              <a:rPr sz="3200" spc="-10" dirty="0">
                <a:latin typeface="Calibri"/>
                <a:cs typeface="Calibri"/>
              </a:rPr>
              <a:t>directly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connected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79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Three techniques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will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introduce: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4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Relational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classification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20" dirty="0">
                <a:solidFill>
                  <a:srgbClr val="0000FF"/>
                </a:solidFill>
                <a:latin typeface="Calibri"/>
                <a:cs typeface="Calibri"/>
              </a:rPr>
              <a:t>Iterative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classification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solidFill>
                  <a:srgbClr val="008000"/>
                </a:solidFill>
                <a:latin typeface="Calibri"/>
                <a:cs typeface="Calibri"/>
              </a:rPr>
              <a:t>Belief</a:t>
            </a:r>
            <a:r>
              <a:rPr sz="2800" b="1" spc="-15" dirty="0">
                <a:solidFill>
                  <a:srgbClr val="008000"/>
                </a:solidFill>
                <a:latin typeface="Calibri"/>
                <a:cs typeface="Calibri"/>
              </a:rPr>
              <a:t> propagation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904" y="359464"/>
            <a:ext cx="7616952" cy="387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256904" y="1208956"/>
                <a:ext cx="8138795" cy="150111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8140" indent="-320040">
                  <a:spcBef>
                    <a:spcPts val="100"/>
                  </a:spcBef>
                  <a:buClr>
                    <a:srgbClr val="F0AD00"/>
                  </a:buClr>
                  <a:buSzPct val="81481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2700" b="1" spc="-5" dirty="0">
                    <a:solidFill>
                      <a:srgbClr val="0070C0"/>
                    </a:solidFill>
                    <a:latin typeface="Calibri"/>
                    <a:cs typeface="Calibri"/>
                  </a:rPr>
                  <a:t>Phase</a:t>
                </a:r>
                <a:r>
                  <a:rPr sz="2700" b="1" spc="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2700" b="1" spc="-5" dirty="0">
                    <a:solidFill>
                      <a:srgbClr val="0070C0"/>
                    </a:solidFill>
                    <a:latin typeface="Calibri"/>
                    <a:cs typeface="Calibri"/>
                  </a:rPr>
                  <a:t>1:</a:t>
                </a:r>
                <a:r>
                  <a:rPr sz="2700" b="1" spc="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2700" b="1" spc="-5" dirty="0">
                    <a:solidFill>
                      <a:srgbClr val="0070C0"/>
                    </a:solidFill>
                    <a:latin typeface="Calibri"/>
                    <a:cs typeface="Calibri"/>
                  </a:rPr>
                  <a:t>Classify based</a:t>
                </a:r>
                <a:r>
                  <a:rPr sz="2700" b="1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2700" b="1" spc="-5" dirty="0">
                    <a:solidFill>
                      <a:srgbClr val="0070C0"/>
                    </a:solidFill>
                    <a:latin typeface="Calibri"/>
                    <a:cs typeface="Calibri"/>
                  </a:rPr>
                  <a:t>on</a:t>
                </a:r>
                <a:r>
                  <a:rPr sz="2700" b="1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2700" b="1" spc="-5" dirty="0">
                    <a:solidFill>
                      <a:srgbClr val="0070C0"/>
                    </a:solidFill>
                    <a:latin typeface="Calibri"/>
                    <a:cs typeface="Calibri"/>
                  </a:rPr>
                  <a:t>node</a:t>
                </a:r>
                <a:r>
                  <a:rPr sz="2700" b="1" spc="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2700" b="1" spc="-10" dirty="0">
                    <a:solidFill>
                      <a:srgbClr val="0070C0"/>
                    </a:solidFill>
                    <a:latin typeface="Calibri"/>
                    <a:cs typeface="Calibri"/>
                  </a:rPr>
                  <a:t>attributes</a:t>
                </a:r>
                <a:r>
                  <a:rPr sz="2700" b="1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sz="2700" b="1" spc="-5" dirty="0">
                    <a:solidFill>
                      <a:srgbClr val="0070C0"/>
                    </a:solidFill>
                    <a:latin typeface="Calibri"/>
                    <a:cs typeface="Calibri"/>
                  </a:rPr>
                  <a:t>alone</a:t>
                </a:r>
                <a:endParaRPr sz="2700" dirty="0">
                  <a:latin typeface="Calibri"/>
                  <a:cs typeface="Calibri"/>
                </a:endParaRPr>
              </a:p>
              <a:p>
                <a:pPr marL="650875" marR="30480" lvl="1" indent="-274320">
                  <a:lnSpc>
                    <a:spcPts val="2300"/>
                  </a:lnSpc>
                  <a:spcBef>
                    <a:spcPts val="62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240" algn="l"/>
                    <a:tab pos="650875" algn="l"/>
                  </a:tabLst>
                </a:pPr>
                <a:r>
                  <a:rPr sz="2400" spc="-5" dirty="0">
                    <a:latin typeface="Calibri"/>
                    <a:cs typeface="Calibri"/>
                  </a:rPr>
                  <a:t>On</a:t>
                </a:r>
                <a:r>
                  <a:rPr sz="2400" dirty="0">
                    <a:latin typeface="Calibri"/>
                    <a:cs typeface="Calibri"/>
                  </a:rPr>
                  <a:t> a</a:t>
                </a:r>
                <a:r>
                  <a:rPr sz="2400" spc="-5" dirty="0">
                    <a:latin typeface="Calibri"/>
                    <a:cs typeface="Calibri"/>
                  </a:rPr>
                  <a:t> </a:t>
                </a:r>
                <a:r>
                  <a:rPr sz="2400" b="1" spc="-10" dirty="0">
                    <a:solidFill>
                      <a:srgbClr val="0070C0"/>
                    </a:solidFill>
                    <a:latin typeface="Calibri"/>
                    <a:cs typeface="Calibri"/>
                  </a:rPr>
                  <a:t>training</a:t>
                </a:r>
                <a:r>
                  <a:rPr sz="2400" b="1" spc="-5" dirty="0">
                    <a:solidFill>
                      <a:srgbClr val="0070C0"/>
                    </a:solidFill>
                    <a:latin typeface="Calibri"/>
                    <a:cs typeface="Calibri"/>
                  </a:rPr>
                  <a:t> set</a:t>
                </a:r>
                <a:r>
                  <a:rPr sz="2400" spc="-5" dirty="0">
                    <a:latin typeface="Calibri"/>
                    <a:cs typeface="Calibri"/>
                  </a:rPr>
                  <a:t>,</a:t>
                </a:r>
                <a:r>
                  <a:rPr sz="2400" spc="5" dirty="0">
                    <a:latin typeface="Calibri"/>
                    <a:cs typeface="Calibri"/>
                  </a:rPr>
                  <a:t> </a:t>
                </a:r>
                <a:r>
                  <a:rPr sz="2400" spc="-15" dirty="0">
                    <a:latin typeface="Calibri"/>
                    <a:cs typeface="Calibri"/>
                  </a:rPr>
                  <a:t>train</a:t>
                </a:r>
                <a:r>
                  <a:rPr sz="2400" dirty="0">
                    <a:latin typeface="Calibri"/>
                    <a:cs typeface="Calibri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classifier</a:t>
                </a:r>
                <a:r>
                  <a:rPr sz="2400" dirty="0">
                    <a:latin typeface="Calibri"/>
                    <a:cs typeface="Calibri"/>
                  </a:rPr>
                  <a:t> (e.g.,</a:t>
                </a:r>
                <a:r>
                  <a:rPr sz="2400" spc="5" dirty="0">
                    <a:latin typeface="Calibri"/>
                    <a:cs typeface="Calibri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linear</a:t>
                </a:r>
                <a:r>
                  <a:rPr sz="2400" dirty="0">
                    <a:latin typeface="Calibri"/>
                    <a:cs typeface="Calibri"/>
                  </a:rPr>
                  <a:t> </a:t>
                </a:r>
                <a:r>
                  <a:rPr sz="2400" spc="-25" dirty="0">
                    <a:latin typeface="Calibri"/>
                    <a:cs typeface="Calibri"/>
                  </a:rPr>
                  <a:t>classifier,</a:t>
                </a:r>
                <a:r>
                  <a:rPr sz="2400" dirty="0">
                    <a:latin typeface="Calibri"/>
                    <a:cs typeface="Calibri"/>
                  </a:rPr>
                  <a:t> </a:t>
                </a:r>
                <a:r>
                  <a:rPr sz="2400" spc="-10" dirty="0">
                    <a:latin typeface="Calibri"/>
                    <a:cs typeface="Calibri"/>
                  </a:rPr>
                  <a:t>neural </a:t>
                </a:r>
                <a:r>
                  <a:rPr sz="2400" spc="-525" dirty="0">
                    <a:latin typeface="Calibri"/>
                    <a:cs typeface="Calibri"/>
                  </a:rPr>
                  <a:t> </a:t>
                </a:r>
                <a:r>
                  <a:rPr sz="2400" spc="-10" dirty="0">
                    <a:latin typeface="Calibri"/>
                    <a:cs typeface="Calibri"/>
                  </a:rPr>
                  <a:t>networks, </a:t>
                </a:r>
                <a:r>
                  <a:rPr sz="2400" dirty="0">
                    <a:latin typeface="Calibri"/>
                    <a:cs typeface="Calibri"/>
                  </a:rPr>
                  <a:t>…):</a:t>
                </a:r>
              </a:p>
              <a:p>
                <a:pPr marL="650875" lvl="1" indent="-274955">
                  <a:spcBef>
                    <a:spcPts val="4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240" algn="l"/>
                    <a:tab pos="650875" algn="l"/>
                  </a:tabLst>
                </a:pPr>
                <a:r>
                  <a:rPr sz="2400" spc="75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𝜙</a:t>
                </a:r>
                <a:r>
                  <a:rPr lang="en-US" sz="2700" spc="112" baseline="-15432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1</a:t>
                </a:r>
                <a:r>
                  <a:rPr sz="2400" spc="75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(𝑓</a:t>
                </a:r>
                <a14:m>
                  <m:oMath xmlns:m="http://schemas.openxmlformats.org/officeDocument/2006/math">
                    <m:r>
                      <a:rPr lang="en-US" sz="2700" i="1" spc="112" baseline="-15432" dirty="0" smtClean="0">
                        <a:solidFill>
                          <a:srgbClr val="D60093"/>
                        </a:solidFill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400" spc="75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)</a:t>
                </a:r>
                <a:r>
                  <a:rPr sz="2400" spc="-1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 </a:t>
                </a:r>
                <a:r>
                  <a:rPr sz="2400" spc="-15" dirty="0">
                    <a:latin typeface="Calibri"/>
                    <a:cs typeface="Calibri"/>
                  </a:rPr>
                  <a:t>to</a:t>
                </a:r>
                <a:r>
                  <a:rPr sz="2400" spc="-10" dirty="0">
                    <a:latin typeface="Calibri"/>
                    <a:cs typeface="Calibri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predict</a:t>
                </a:r>
                <a:r>
                  <a:rPr sz="2400" spc="-20" dirty="0">
                    <a:latin typeface="Calibri"/>
                    <a:cs typeface="Calibri"/>
                  </a:rPr>
                  <a:t> </a:t>
                </a:r>
                <a:r>
                  <a:rPr sz="2400" spc="55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2700" i="1" spc="82" baseline="-15432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700" spc="367" baseline="-15432" dirty="0">
                    <a:latin typeface="Cambria Math"/>
                    <a:cs typeface="Cambria Math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based</a:t>
                </a:r>
                <a:r>
                  <a:rPr sz="2400" spc="-10" dirty="0">
                    <a:latin typeface="Calibri"/>
                    <a:cs typeface="Calibri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on</a:t>
                </a:r>
                <a:r>
                  <a:rPr sz="2400" spc="-10" dirty="0">
                    <a:latin typeface="Calibri"/>
                    <a:cs typeface="Calibri"/>
                  </a:rPr>
                  <a:t> </a:t>
                </a:r>
                <a:r>
                  <a:rPr sz="2400" spc="15" dirty="0"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US" sz="2700" i="1" spc="22" baseline="-15432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904" y="1208956"/>
                <a:ext cx="8138795" cy="1501117"/>
              </a:xfrm>
              <a:prstGeom prst="rect">
                <a:avLst/>
              </a:prstGeom>
              <a:blipFill>
                <a:blip r:embed="rId3"/>
                <a:stretch>
                  <a:fillRect l="-1423" t="-5668" r="-1723" b="-1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2304000" y="3007227"/>
            <a:ext cx="924441" cy="330485"/>
          </a:xfrm>
          <a:custGeom>
            <a:avLst/>
            <a:gdLst/>
            <a:ahLst/>
            <a:cxnLst/>
            <a:rect l="l" t="t" r="r" b="b"/>
            <a:pathLst>
              <a:path w="848994" h="282575">
                <a:moveTo>
                  <a:pt x="758473" y="0"/>
                </a:moveTo>
                <a:lnTo>
                  <a:pt x="754454" y="11459"/>
                </a:lnTo>
                <a:lnTo>
                  <a:pt x="770797" y="18552"/>
                </a:lnTo>
                <a:lnTo>
                  <a:pt x="784852" y="28370"/>
                </a:lnTo>
                <a:lnTo>
                  <a:pt x="813390" y="73878"/>
                </a:lnTo>
                <a:lnTo>
                  <a:pt x="821725" y="115662"/>
                </a:lnTo>
                <a:lnTo>
                  <a:pt x="822766" y="139749"/>
                </a:lnTo>
                <a:lnTo>
                  <a:pt x="821720" y="164650"/>
                </a:lnTo>
                <a:lnTo>
                  <a:pt x="813348" y="207587"/>
                </a:lnTo>
                <a:lnTo>
                  <a:pt x="784871" y="253826"/>
                </a:lnTo>
                <a:lnTo>
                  <a:pt x="754901" y="270866"/>
                </a:lnTo>
                <a:lnTo>
                  <a:pt x="758473" y="282327"/>
                </a:lnTo>
                <a:lnTo>
                  <a:pt x="796982" y="264263"/>
                </a:lnTo>
                <a:lnTo>
                  <a:pt x="825296" y="232990"/>
                </a:lnTo>
                <a:lnTo>
                  <a:pt x="842709" y="191113"/>
                </a:lnTo>
                <a:lnTo>
                  <a:pt x="848513" y="141237"/>
                </a:lnTo>
                <a:lnTo>
                  <a:pt x="847058" y="115355"/>
                </a:lnTo>
                <a:lnTo>
                  <a:pt x="835412" y="69479"/>
                </a:lnTo>
                <a:lnTo>
                  <a:pt x="812316" y="32133"/>
                </a:lnTo>
                <a:lnTo>
                  <a:pt x="778941" y="7390"/>
                </a:lnTo>
                <a:lnTo>
                  <a:pt x="758473" y="0"/>
                </a:lnTo>
                <a:close/>
              </a:path>
              <a:path w="848994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620085" y="2881998"/>
                <a:ext cx="7955915" cy="7881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12420" indent="-274320">
                  <a:spcBef>
                    <a:spcPts val="10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311785" algn="l"/>
                    <a:tab pos="312420" algn="l"/>
                    <a:tab pos="788035" algn="l"/>
                    <a:tab pos="1631314" algn="l"/>
                  </a:tabLst>
                </a:pPr>
                <a:r>
                  <a:rPr sz="2400" spc="13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𝜙</a:t>
                </a:r>
                <a:r>
                  <a:rPr lang="en-US" sz="2700" spc="195" baseline="-15432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2</a:t>
                </a:r>
                <a:r>
                  <a:rPr sz="2700" spc="195" baseline="-15432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	</a:t>
                </a:r>
                <a:r>
                  <a:rPr sz="2400" spc="45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US" sz="2700" i="1" spc="67" baseline="-15432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400" spc="45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,</a:t>
                </a:r>
                <a:r>
                  <a:rPr sz="2400" spc="-135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 </a:t>
                </a:r>
                <a:r>
                  <a:rPr sz="2400" spc="22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𝑧</a:t>
                </a:r>
                <a14:m>
                  <m:oMath xmlns:m="http://schemas.openxmlformats.org/officeDocument/2006/math">
                    <m:r>
                      <a:rPr lang="en-US" sz="2700" i="1" spc="330" baseline="-15432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700" spc="330" baseline="-15432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	</a:t>
                </a:r>
                <a:r>
                  <a:rPr sz="2400" spc="-15" dirty="0">
                    <a:latin typeface="Calibri"/>
                    <a:cs typeface="Calibri"/>
                  </a:rPr>
                  <a:t>to</a:t>
                </a:r>
                <a:r>
                  <a:rPr sz="2400" spc="-5" dirty="0">
                    <a:latin typeface="Calibri"/>
                    <a:cs typeface="Calibri"/>
                  </a:rPr>
                  <a:t> predict</a:t>
                </a:r>
                <a:r>
                  <a:rPr sz="2400" spc="-15" dirty="0">
                    <a:latin typeface="Calibri"/>
                    <a:cs typeface="Calibri"/>
                  </a:rPr>
                  <a:t> </a:t>
                </a:r>
                <a:r>
                  <a:rPr sz="2400" spc="55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2700" i="1" spc="82" baseline="-15432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700" spc="382" baseline="-15432" dirty="0">
                    <a:latin typeface="Cambria Math"/>
                    <a:cs typeface="Cambria Math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based on </a:t>
                </a:r>
                <a:r>
                  <a:rPr sz="2400" spc="15" dirty="0"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US" sz="2700" i="1" spc="22" baseline="-15432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700" spc="375" baseline="-15432" dirty="0">
                    <a:latin typeface="Cambria Math"/>
                    <a:cs typeface="Cambria Math"/>
                  </a:rPr>
                  <a:t> </a:t>
                </a:r>
                <a:r>
                  <a:rPr sz="2400" dirty="0">
                    <a:latin typeface="Calibri"/>
                    <a:cs typeface="Calibri"/>
                  </a:rPr>
                  <a:t>and</a:t>
                </a:r>
                <a:r>
                  <a:rPr sz="2400" spc="-5" dirty="0">
                    <a:latin typeface="Calibri"/>
                    <a:cs typeface="Calibri"/>
                  </a:rPr>
                  <a:t> summary</a:t>
                </a:r>
                <a:r>
                  <a:rPr sz="2400" spc="-10" dirty="0">
                    <a:latin typeface="Calibri"/>
                    <a:cs typeface="Calibri"/>
                  </a:rPr>
                  <a:t> </a:t>
                </a:r>
                <a:r>
                  <a:rPr sz="2400" spc="220" dirty="0">
                    <a:latin typeface="Cambria Math"/>
                    <a:cs typeface="Cambria Math"/>
                  </a:rPr>
                  <a:t>𝑧</a:t>
                </a:r>
                <a14:m>
                  <m:oMath xmlns:m="http://schemas.openxmlformats.org/officeDocument/2006/math">
                    <m:r>
                      <a:rPr lang="en-US" sz="2700" i="1" spc="330" baseline="-15432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700" spc="375" baseline="-15432" dirty="0">
                    <a:latin typeface="Cambria Math"/>
                    <a:cs typeface="Cambria Math"/>
                  </a:rPr>
                  <a:t> </a:t>
                </a:r>
                <a:r>
                  <a:rPr sz="2400" spc="-5" dirty="0">
                    <a:latin typeface="Calibri"/>
                    <a:cs typeface="Calibri"/>
                  </a:rPr>
                  <a:t>of labels</a:t>
                </a:r>
                <a:r>
                  <a:rPr lang="en-US" sz="2400" spc="-5" dirty="0">
                    <a:latin typeface="Calibri"/>
                    <a:cs typeface="Calibri"/>
                  </a:rPr>
                  <a:t> of</a:t>
                </a:r>
                <a:r>
                  <a:rPr lang="en-US" sz="2400" spc="-10" dirty="0">
                    <a:latin typeface="Calibri"/>
                    <a:cs typeface="Calibri"/>
                  </a:rPr>
                  <a:t> </a:t>
                </a:r>
                <a:r>
                  <a:rPr lang="en-US" sz="2400" spc="-30" dirty="0">
                    <a:latin typeface="Cambria Math"/>
                    <a:cs typeface="Cambria Math"/>
                  </a:rPr>
                  <a:t>𝑣</a:t>
                </a:r>
                <a:r>
                  <a:rPr lang="en-US" sz="2400" spc="-30" dirty="0">
                    <a:latin typeface="Calibri"/>
                    <a:cs typeface="Calibri"/>
                  </a:rPr>
                  <a:t>’s</a:t>
                </a:r>
                <a:r>
                  <a:rPr lang="en-US" sz="2400" spc="-15" dirty="0">
                    <a:latin typeface="Calibri"/>
                    <a:cs typeface="Calibri"/>
                  </a:rPr>
                  <a:t> </a:t>
                </a:r>
                <a:r>
                  <a:rPr lang="en-US" sz="2400" spc="-10" dirty="0">
                    <a:latin typeface="Calibri"/>
                    <a:cs typeface="Calibri"/>
                  </a:rPr>
                  <a:t>neighbors</a:t>
                </a:r>
                <a:endParaRPr sz="24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85" y="2881998"/>
                <a:ext cx="7955915" cy="788101"/>
              </a:xfrm>
              <a:prstGeom prst="rect">
                <a:avLst/>
              </a:prstGeom>
              <a:blipFill>
                <a:blip r:embed="rId4"/>
                <a:stretch>
                  <a:fillRect l="-1762" t="-7752" b="-2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D127060-4823-4BA6-A7A0-3E7F2C5C8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904" y="3842024"/>
            <a:ext cx="7545600" cy="27350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968" y="349416"/>
            <a:ext cx="8150352" cy="5151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34968" y="1291141"/>
            <a:ext cx="7653020" cy="4844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Input: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15" dirty="0">
                <a:latin typeface="Calibri"/>
                <a:cs typeface="Calibri"/>
              </a:rPr>
              <a:t>web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pages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spcBef>
                <a:spcPts val="25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Node: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Web</a:t>
            </a:r>
            <a:r>
              <a:rPr sz="3200" spc="-5" dirty="0">
                <a:latin typeface="Calibri"/>
                <a:cs typeface="Calibri"/>
              </a:rPr>
              <a:t> page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spcBef>
                <a:spcPts val="26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latin typeface="Calibri"/>
                <a:cs typeface="Calibri"/>
              </a:rPr>
              <a:t>Edge: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Hyper-link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between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web</a:t>
            </a:r>
            <a:r>
              <a:rPr sz="3200" spc="-5" dirty="0">
                <a:latin typeface="Calibri"/>
                <a:cs typeface="Calibri"/>
              </a:rPr>
              <a:t> pages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latin typeface="Calibri"/>
                <a:cs typeface="Calibri"/>
              </a:rPr>
              <a:t>Directed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edge: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page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points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another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page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spcBef>
                <a:spcPts val="25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Node </a:t>
            </a:r>
            <a:r>
              <a:rPr sz="3200" b="1" spc="-20" dirty="0">
                <a:latin typeface="Calibri"/>
                <a:cs typeface="Calibri"/>
              </a:rPr>
              <a:t>features: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Webpage</a:t>
            </a:r>
            <a:r>
              <a:rPr sz="3200" spc="-5" dirty="0">
                <a:latin typeface="Calibri"/>
                <a:cs typeface="Calibri"/>
              </a:rPr>
              <a:t> description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simplicity,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only consider</a:t>
            </a:r>
            <a:r>
              <a:rPr sz="2800" dirty="0">
                <a:latin typeface="Calibri"/>
                <a:cs typeface="Calibri"/>
              </a:rPr>
              <a:t> 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binary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features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spcBef>
                <a:spcPts val="28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5" dirty="0">
                <a:latin typeface="Calibri"/>
                <a:cs typeface="Calibri"/>
              </a:rPr>
              <a:t>Task: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topic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webpage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568" y="383735"/>
            <a:ext cx="7955280" cy="5029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8568" y="1053591"/>
            <a:ext cx="7859395" cy="1348318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32740" marR="5080" indent="-320040">
              <a:lnSpc>
                <a:spcPct val="90000"/>
              </a:lnSpc>
              <a:spcBef>
                <a:spcPts val="470"/>
              </a:spcBef>
              <a:buClr>
                <a:srgbClr val="F0AD00"/>
              </a:buClr>
              <a:buSzPct val="80645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100" spc="-5" dirty="0">
                <a:solidFill>
                  <a:srgbClr val="FF0000"/>
                </a:solidFill>
                <a:latin typeface="Calibri"/>
                <a:cs typeface="Calibri"/>
              </a:rPr>
              <a:t>Baseline</a:t>
            </a:r>
            <a:r>
              <a:rPr sz="3100" spc="-5" dirty="0">
                <a:latin typeface="Calibri"/>
                <a:cs typeface="Calibri"/>
              </a:rPr>
              <a:t>: </a:t>
            </a:r>
            <a:r>
              <a:rPr sz="3100" spc="-15" dirty="0">
                <a:latin typeface="Calibri"/>
                <a:cs typeface="Calibri"/>
              </a:rPr>
              <a:t>train</a:t>
            </a:r>
            <a:r>
              <a:rPr sz="3100" spc="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5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classifier</a:t>
            </a:r>
            <a:r>
              <a:rPr sz="3100" dirty="0">
                <a:latin typeface="Calibri"/>
                <a:cs typeface="Calibri"/>
              </a:rPr>
              <a:t> (e.g.,</a:t>
            </a:r>
            <a:r>
              <a:rPr sz="3100" spc="10" dirty="0">
                <a:latin typeface="Calibri"/>
                <a:cs typeface="Calibri"/>
              </a:rPr>
              <a:t> </a:t>
            </a:r>
            <a:r>
              <a:rPr sz="3100" spc="-5" dirty="0">
                <a:latin typeface="Calibri"/>
                <a:cs typeface="Calibri"/>
              </a:rPr>
              <a:t>linear classifier) </a:t>
            </a:r>
            <a:r>
              <a:rPr sz="3100" spc="-68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to </a:t>
            </a:r>
            <a:r>
              <a:rPr sz="3100" dirty="0">
                <a:latin typeface="Calibri"/>
                <a:cs typeface="Calibri"/>
              </a:rPr>
              <a:t>classify </a:t>
            </a:r>
            <a:r>
              <a:rPr sz="3100" spc="-10" dirty="0">
                <a:latin typeface="Calibri"/>
                <a:cs typeface="Calibri"/>
              </a:rPr>
              <a:t>pages </a:t>
            </a:r>
            <a:r>
              <a:rPr sz="3100" spc="-5" dirty="0">
                <a:latin typeface="Calibri"/>
                <a:cs typeface="Calibri"/>
              </a:rPr>
              <a:t>based </a:t>
            </a:r>
            <a:r>
              <a:rPr sz="3100" dirty="0">
                <a:latin typeface="Calibri"/>
                <a:cs typeface="Calibri"/>
              </a:rPr>
              <a:t>on </a:t>
            </a:r>
            <a:r>
              <a:rPr sz="3100" spc="-5" dirty="0">
                <a:latin typeface="Calibri"/>
                <a:cs typeface="Calibri"/>
              </a:rPr>
              <a:t>binary node </a:t>
            </a:r>
            <a:r>
              <a:rPr sz="3100" dirty="0">
                <a:latin typeface="Calibri"/>
                <a:cs typeface="Calibri"/>
              </a:rPr>
              <a:t> </a:t>
            </a:r>
            <a:r>
              <a:rPr sz="3100" spc="-15" dirty="0">
                <a:latin typeface="Calibri"/>
                <a:cs typeface="Calibri"/>
              </a:rPr>
              <a:t>attributes.</a:t>
            </a:r>
            <a:endParaRPr sz="3100" dirty="0">
              <a:latin typeface="Calibri"/>
              <a:cs typeface="Calibri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016D70B-5CB2-4DEF-BDA8-D5DA4E6A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68" y="2322067"/>
            <a:ext cx="10317600" cy="45359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8969" y="347735"/>
            <a:ext cx="7949183" cy="5029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4DB8280-F196-4EF4-AD46-A46B0763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49" y="973811"/>
            <a:ext cx="8983896" cy="58841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1131" y="416652"/>
            <a:ext cx="5705856" cy="49682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953150" y="3652011"/>
            <a:ext cx="183515" cy="939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1600" b="1" dirty="0">
                <a:solidFill>
                  <a:srgbClr val="F0AD00"/>
                </a:solidFill>
                <a:latin typeface="Calibri"/>
                <a:cs typeface="Calibri"/>
              </a:rPr>
              <a:t>1.</a:t>
            </a:r>
            <a:endParaRPr sz="1600">
              <a:latin typeface="Calibri"/>
              <a:cs typeface="Calibri"/>
            </a:endParaRPr>
          </a:p>
          <a:p>
            <a:pPr marL="12700">
              <a:spcBef>
                <a:spcPts val="480"/>
              </a:spcBef>
            </a:pPr>
            <a:r>
              <a:rPr sz="1600" b="1" dirty="0">
                <a:solidFill>
                  <a:srgbClr val="F0AD00"/>
                </a:solidFill>
                <a:latin typeface="Calibri"/>
                <a:cs typeface="Calibri"/>
              </a:rPr>
              <a:t>2.</a:t>
            </a:r>
            <a:endParaRPr sz="1600">
              <a:latin typeface="Calibri"/>
              <a:cs typeface="Calibri"/>
            </a:endParaRPr>
          </a:p>
          <a:p>
            <a:pPr marL="12700">
              <a:spcBef>
                <a:spcPts val="480"/>
              </a:spcBef>
            </a:pPr>
            <a:r>
              <a:rPr sz="1600" b="1" dirty="0">
                <a:solidFill>
                  <a:srgbClr val="F0AD00"/>
                </a:solidFill>
                <a:latin typeface="Calibri"/>
                <a:cs typeface="Calibri"/>
              </a:rPr>
              <a:t>3.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75450" y="3688276"/>
            <a:ext cx="1499235" cy="304800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5"/>
              </a:lnSpc>
            </a:pPr>
            <a:r>
              <a:rPr sz="2000" b="1" spc="-35" dirty="0">
                <a:solidFill>
                  <a:srgbClr val="F2F2F2"/>
                </a:solidFill>
                <a:latin typeface="Calibri"/>
                <a:cs typeface="Calibri"/>
              </a:rPr>
              <a:t>Train</a:t>
            </a:r>
            <a:r>
              <a:rPr sz="2000" b="1" spc="-5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2F2F2"/>
                </a:solidFill>
                <a:latin typeface="Calibri"/>
                <a:cs typeface="Calibri"/>
              </a:rPr>
              <a:t>classifier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2749" y="3966972"/>
            <a:ext cx="2720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Apply classifier </a:t>
            </a:r>
            <a:r>
              <a:rPr sz="2000" b="1" spc="-15" dirty="0">
                <a:latin typeface="Calibri"/>
                <a:cs typeface="Calibri"/>
              </a:rPr>
              <a:t>to test </a:t>
            </a:r>
            <a:r>
              <a:rPr sz="2000" b="1" spc="-5" dirty="0">
                <a:latin typeface="Calibri"/>
                <a:cs typeface="Calibri"/>
              </a:rPr>
              <a:t>set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Iterate</a:t>
            </a:r>
            <a:endParaRPr sz="20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7220484" y="4584926"/>
                <a:ext cx="3136900" cy="670888"/>
              </a:xfrm>
              <a:prstGeom prst="rect">
                <a:avLst/>
              </a:prstGeom>
            </p:spPr>
            <p:txBody>
              <a:bodyPr vert="horz" wrap="square" lIns="0" tIns="55244" rIns="0" bIns="0" rtlCol="0">
                <a:spAutoFit/>
              </a:bodyPr>
              <a:lstStyle/>
              <a:p>
                <a:pPr marL="647700" indent="-609600">
                  <a:spcBef>
                    <a:spcPts val="434"/>
                  </a:spcBef>
                  <a:buClr>
                    <a:srgbClr val="60B5CC"/>
                  </a:buClr>
                  <a:buAutoNum type="arabicPeriod"/>
                  <a:tabLst>
                    <a:tab pos="647065" algn="l"/>
                    <a:tab pos="647700" algn="l"/>
                  </a:tabLst>
                </a:pPr>
                <a:r>
                  <a:rPr sz="1600" b="1" spc="-10" dirty="0">
                    <a:latin typeface="Calibri"/>
                    <a:cs typeface="Calibri"/>
                  </a:rPr>
                  <a:t>Update</a:t>
                </a:r>
                <a:r>
                  <a:rPr sz="1600" b="1" spc="-20" dirty="0">
                    <a:latin typeface="Calibri"/>
                    <a:cs typeface="Calibri"/>
                  </a:rPr>
                  <a:t> </a:t>
                </a:r>
                <a:r>
                  <a:rPr sz="1600" b="1" spc="-10" dirty="0">
                    <a:latin typeface="Calibri"/>
                    <a:cs typeface="Calibri"/>
                  </a:rPr>
                  <a:t>relational</a:t>
                </a:r>
                <a:r>
                  <a:rPr sz="1600" b="1" spc="-15" dirty="0">
                    <a:latin typeface="Calibri"/>
                    <a:cs typeface="Calibri"/>
                  </a:rPr>
                  <a:t> </a:t>
                </a:r>
                <a:r>
                  <a:rPr sz="1600" b="1" spc="-10" dirty="0">
                    <a:latin typeface="Calibri"/>
                    <a:cs typeface="Calibri"/>
                  </a:rPr>
                  <a:t>features </a:t>
                </a:r>
                <a:r>
                  <a:rPr sz="1600" spc="-55" dirty="0">
                    <a:latin typeface="Cambria Math"/>
                    <a:cs typeface="Cambria Math"/>
                  </a:rPr>
                  <a:t>𝑧</a:t>
                </a:r>
                <a14:m>
                  <m:oMath xmlns:m="http://schemas.openxmlformats.org/officeDocument/2006/math">
                    <m:r>
                      <a:rPr lang="en-US" i="1" spc="-82" baseline="-16203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baseline="-16203" dirty="0">
                  <a:latin typeface="Cambria Math"/>
                  <a:cs typeface="Cambria Math"/>
                </a:endParaRPr>
              </a:p>
              <a:p>
                <a:pPr marL="647700" indent="-609600">
                  <a:spcBef>
                    <a:spcPts val="375"/>
                  </a:spcBef>
                  <a:buClr>
                    <a:srgbClr val="60B5CC"/>
                  </a:buClr>
                  <a:buAutoNum type="arabicPeriod"/>
                  <a:tabLst>
                    <a:tab pos="647065" algn="l"/>
                    <a:tab pos="647700" algn="l"/>
                  </a:tabLst>
                </a:pPr>
                <a:r>
                  <a:rPr sz="1600" b="1" spc="-10" dirty="0">
                    <a:latin typeface="Calibri"/>
                    <a:cs typeface="Calibri"/>
                  </a:rPr>
                  <a:t>Update</a:t>
                </a:r>
                <a:r>
                  <a:rPr sz="1600" b="1" spc="-20" dirty="0">
                    <a:latin typeface="Calibri"/>
                    <a:cs typeface="Calibri"/>
                  </a:rPr>
                  <a:t> </a:t>
                </a:r>
                <a:r>
                  <a:rPr sz="1600" b="1" spc="-5" dirty="0">
                    <a:latin typeface="Calibri"/>
                    <a:cs typeface="Calibri"/>
                  </a:rPr>
                  <a:t>label</a:t>
                </a:r>
                <a:r>
                  <a:rPr sz="1600" b="1" spc="-20" dirty="0">
                    <a:latin typeface="Calibri"/>
                    <a:cs typeface="Calibri"/>
                  </a:rPr>
                  <a:t> </a:t>
                </a:r>
                <a:r>
                  <a:rPr spc="-4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1950" i="1" spc="-60" baseline="-17094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484" y="4584926"/>
                <a:ext cx="3136900" cy="670888"/>
              </a:xfrm>
              <a:prstGeom prst="rect">
                <a:avLst/>
              </a:prstGeom>
              <a:blipFill>
                <a:blip r:embed="rId3"/>
                <a:stretch>
                  <a:fillRect l="-271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1634305" y="1094943"/>
            <a:ext cx="6216015" cy="11023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8140" indent="-320040">
              <a:spcBef>
                <a:spcPts val="375"/>
              </a:spcBef>
              <a:buClr>
                <a:srgbClr val="F0AD00"/>
              </a:buClr>
              <a:buSzPct val="79166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b="1" spc="-10" dirty="0">
                <a:latin typeface="Calibri"/>
                <a:cs typeface="Calibri"/>
              </a:rPr>
              <a:t>training</a:t>
            </a:r>
            <a:r>
              <a:rPr sz="2400" b="1" spc="-5" dirty="0">
                <a:latin typeface="Calibri"/>
                <a:cs typeface="Calibri"/>
              </a:rPr>
              <a:t> set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spc="-15" dirty="0">
                <a:latin typeface="Calibri"/>
                <a:cs typeface="Calibri"/>
              </a:rPr>
              <a:t>train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two</a:t>
            </a:r>
            <a:r>
              <a:rPr sz="2400" spc="-10" dirty="0">
                <a:latin typeface="Calibri"/>
                <a:cs typeface="Calibri"/>
              </a:rPr>
              <a:t> classifiers:</a:t>
            </a:r>
            <a:endParaRPr sz="2400" dirty="0">
              <a:latin typeface="Calibri"/>
              <a:cs typeface="Calibri"/>
            </a:endParaRPr>
          </a:p>
          <a:p>
            <a:pPr marL="650875" lvl="1" indent="-274320">
              <a:spcBef>
                <a:spcPts val="235"/>
              </a:spcBef>
              <a:buClr>
                <a:srgbClr val="60B5CC"/>
              </a:buClr>
              <a:buFont typeface="Wingdings"/>
              <a:buChar char=""/>
              <a:tabLst>
                <a:tab pos="650240" algn="l"/>
                <a:tab pos="650875" algn="l"/>
              </a:tabLst>
            </a:pPr>
            <a:r>
              <a:rPr sz="2000" spc="-5" dirty="0">
                <a:latin typeface="Calibri"/>
                <a:cs typeface="Calibri"/>
              </a:rPr>
              <a:t>Node </a:t>
            </a:r>
            <a:r>
              <a:rPr sz="2000" spc="-10" dirty="0">
                <a:latin typeface="Calibri"/>
                <a:cs typeface="Calibri"/>
              </a:rPr>
              <a:t>attribute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vector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green </a:t>
            </a:r>
            <a:r>
              <a:rPr sz="2000" spc="-5" dirty="0">
                <a:latin typeface="Calibri"/>
                <a:cs typeface="Calibri"/>
              </a:rPr>
              <a:t>circles): </a:t>
            </a:r>
            <a:r>
              <a:rPr sz="2000" spc="25" dirty="0">
                <a:latin typeface="Cambria Math"/>
                <a:cs typeface="Cambria Math"/>
              </a:rPr>
              <a:t>𝜙</a:t>
            </a:r>
            <a:r>
              <a:rPr lang="en-US" sz="2250" spc="37" baseline="-14814" dirty="0">
                <a:latin typeface="Cambria Math"/>
                <a:cs typeface="Cambria Math"/>
              </a:rPr>
              <a:t>1</a:t>
            </a:r>
            <a:endParaRPr sz="2250" baseline="-14814" dirty="0">
              <a:latin typeface="Cambria Math"/>
              <a:cs typeface="Cambria Math"/>
            </a:endParaRPr>
          </a:p>
          <a:p>
            <a:pPr marL="650875" lvl="1" indent="-274320">
              <a:spcBef>
                <a:spcPts val="285"/>
              </a:spcBef>
              <a:buClr>
                <a:srgbClr val="60B5CC"/>
              </a:buClr>
              <a:buFont typeface="Wingdings"/>
              <a:buChar char=""/>
              <a:tabLst>
                <a:tab pos="650240" algn="l"/>
                <a:tab pos="650875" algn="l"/>
              </a:tabLst>
            </a:pPr>
            <a:r>
              <a:rPr sz="2000" spc="-5" dirty="0">
                <a:latin typeface="Calibri"/>
                <a:cs typeface="Calibri"/>
              </a:rPr>
              <a:t>Node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attribute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link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vectors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red </a:t>
            </a:r>
            <a:r>
              <a:rPr sz="2000" spc="-5" dirty="0">
                <a:latin typeface="Calibri"/>
                <a:cs typeface="Calibri"/>
              </a:rPr>
              <a:t>circles): </a:t>
            </a:r>
            <a:r>
              <a:rPr sz="2000" spc="-35" dirty="0">
                <a:latin typeface="Cambria Math"/>
                <a:cs typeface="Cambria Math"/>
              </a:rPr>
              <a:t>𝜙</a:t>
            </a:r>
            <a:r>
              <a:rPr lang="en-US" sz="2250" spc="-52" baseline="-14814" dirty="0">
                <a:latin typeface="Cambria Math"/>
                <a:cs typeface="Cambria Math"/>
              </a:rPr>
              <a:t>2</a:t>
            </a:r>
            <a:endParaRPr sz="2250" baseline="-14814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0820" y="3606585"/>
            <a:ext cx="3886835" cy="1628775"/>
          </a:xfrm>
          <a:custGeom>
            <a:avLst/>
            <a:gdLst/>
            <a:ahLst/>
            <a:cxnLst/>
            <a:rect l="l" t="t" r="r" b="b"/>
            <a:pathLst>
              <a:path w="3886835" h="1628775">
                <a:moveTo>
                  <a:pt x="1633486" y="301485"/>
                </a:moveTo>
                <a:lnTo>
                  <a:pt x="1539100" y="318135"/>
                </a:lnTo>
                <a:lnTo>
                  <a:pt x="1556131" y="341083"/>
                </a:lnTo>
                <a:lnTo>
                  <a:pt x="1320" y="1494561"/>
                </a:lnTo>
                <a:lnTo>
                  <a:pt x="0" y="1503514"/>
                </a:lnTo>
                <a:lnTo>
                  <a:pt x="9398" y="1516189"/>
                </a:lnTo>
                <a:lnTo>
                  <a:pt x="18351" y="1517510"/>
                </a:lnTo>
                <a:lnTo>
                  <a:pt x="1573161" y="364045"/>
                </a:lnTo>
                <a:lnTo>
                  <a:pt x="1590179" y="386994"/>
                </a:lnTo>
                <a:lnTo>
                  <a:pt x="1620126" y="327875"/>
                </a:lnTo>
                <a:lnTo>
                  <a:pt x="1633486" y="301485"/>
                </a:lnTo>
                <a:close/>
              </a:path>
              <a:path w="3886835" h="1628775">
                <a:moveTo>
                  <a:pt x="1934984" y="1415605"/>
                </a:moveTo>
                <a:lnTo>
                  <a:pt x="1906409" y="1415605"/>
                </a:lnTo>
                <a:lnTo>
                  <a:pt x="1906409" y="400723"/>
                </a:lnTo>
                <a:lnTo>
                  <a:pt x="1900008" y="394335"/>
                </a:lnTo>
                <a:lnTo>
                  <a:pt x="1884235" y="394335"/>
                </a:lnTo>
                <a:lnTo>
                  <a:pt x="1877834" y="400723"/>
                </a:lnTo>
                <a:lnTo>
                  <a:pt x="1877834" y="1415605"/>
                </a:lnTo>
                <a:lnTo>
                  <a:pt x="1849259" y="1415605"/>
                </a:lnTo>
                <a:lnTo>
                  <a:pt x="1892122" y="1501330"/>
                </a:lnTo>
                <a:lnTo>
                  <a:pt x="1920697" y="1444180"/>
                </a:lnTo>
                <a:lnTo>
                  <a:pt x="1934984" y="1415605"/>
                </a:lnTo>
                <a:close/>
              </a:path>
              <a:path w="3886835" h="1628775">
                <a:moveTo>
                  <a:pt x="3478161" y="42862"/>
                </a:moveTo>
                <a:lnTo>
                  <a:pt x="3449586" y="28575"/>
                </a:lnTo>
                <a:lnTo>
                  <a:pt x="3392436" y="0"/>
                </a:lnTo>
                <a:lnTo>
                  <a:pt x="3392436" y="28575"/>
                </a:lnTo>
                <a:lnTo>
                  <a:pt x="2249995" y="28575"/>
                </a:lnTo>
                <a:lnTo>
                  <a:pt x="2243594" y="34963"/>
                </a:lnTo>
                <a:lnTo>
                  <a:pt x="2243594" y="50749"/>
                </a:lnTo>
                <a:lnTo>
                  <a:pt x="2249995" y="57150"/>
                </a:lnTo>
                <a:lnTo>
                  <a:pt x="3392436" y="57150"/>
                </a:lnTo>
                <a:lnTo>
                  <a:pt x="3392436" y="85725"/>
                </a:lnTo>
                <a:lnTo>
                  <a:pt x="3449586" y="57150"/>
                </a:lnTo>
                <a:lnTo>
                  <a:pt x="3478161" y="42862"/>
                </a:lnTo>
                <a:close/>
              </a:path>
              <a:path w="3886835" h="1628775">
                <a:moveTo>
                  <a:pt x="3601161" y="1616354"/>
                </a:moveTo>
                <a:lnTo>
                  <a:pt x="3600754" y="1607312"/>
                </a:lnTo>
                <a:lnTo>
                  <a:pt x="2223668" y="348780"/>
                </a:lnTo>
                <a:lnTo>
                  <a:pt x="2237346" y="333806"/>
                </a:lnTo>
                <a:lnTo>
                  <a:pt x="2242947" y="327685"/>
                </a:lnTo>
                <a:lnTo>
                  <a:pt x="2150757" y="301485"/>
                </a:lnTo>
                <a:lnTo>
                  <a:pt x="2185111" y="390956"/>
                </a:lnTo>
                <a:lnTo>
                  <a:pt x="2204389" y="369862"/>
                </a:lnTo>
                <a:lnTo>
                  <a:pt x="3581476" y="1628406"/>
                </a:lnTo>
                <a:lnTo>
                  <a:pt x="3590518" y="1628000"/>
                </a:lnTo>
                <a:lnTo>
                  <a:pt x="3601161" y="1616354"/>
                </a:lnTo>
                <a:close/>
              </a:path>
              <a:path w="3886835" h="1628775">
                <a:moveTo>
                  <a:pt x="3886784" y="1419682"/>
                </a:moveTo>
                <a:lnTo>
                  <a:pt x="3858209" y="1419682"/>
                </a:lnTo>
                <a:lnTo>
                  <a:pt x="3858209" y="400723"/>
                </a:lnTo>
                <a:lnTo>
                  <a:pt x="3851808" y="394335"/>
                </a:lnTo>
                <a:lnTo>
                  <a:pt x="3836035" y="394335"/>
                </a:lnTo>
                <a:lnTo>
                  <a:pt x="3829634" y="400723"/>
                </a:lnTo>
                <a:lnTo>
                  <a:pt x="3829634" y="1419682"/>
                </a:lnTo>
                <a:lnTo>
                  <a:pt x="3801059" y="1419682"/>
                </a:lnTo>
                <a:lnTo>
                  <a:pt x="3843921" y="1505407"/>
                </a:lnTo>
                <a:lnTo>
                  <a:pt x="3872496" y="1448257"/>
                </a:lnTo>
                <a:lnTo>
                  <a:pt x="3886784" y="1419682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383621" y="5151373"/>
          <a:ext cx="590550" cy="988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847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48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38586" y="2647700"/>
          <a:ext cx="590550" cy="967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843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04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151461" y="2518041"/>
          <a:ext cx="590550" cy="959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229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6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831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2577439" y="2550626"/>
            <a:ext cx="1231900" cy="457200"/>
          </a:xfrm>
          <a:custGeom>
            <a:avLst/>
            <a:gdLst/>
            <a:ahLst/>
            <a:cxnLst/>
            <a:rect l="l" t="t" r="r" b="b"/>
            <a:pathLst>
              <a:path w="1231900" h="457200">
                <a:moveTo>
                  <a:pt x="0" y="228600"/>
                </a:moveTo>
                <a:lnTo>
                  <a:pt x="14206" y="179559"/>
                </a:lnTo>
                <a:lnTo>
                  <a:pt x="54822" y="134185"/>
                </a:lnTo>
                <a:lnTo>
                  <a:pt x="118842" y="93591"/>
                </a:lnTo>
                <a:lnTo>
                  <a:pt x="158689" y="75436"/>
                </a:lnTo>
                <a:lnTo>
                  <a:pt x="203259" y="58895"/>
                </a:lnTo>
                <a:lnTo>
                  <a:pt x="252178" y="44106"/>
                </a:lnTo>
                <a:lnTo>
                  <a:pt x="305068" y="31210"/>
                </a:lnTo>
                <a:lnTo>
                  <a:pt x="361555" y="20346"/>
                </a:lnTo>
                <a:lnTo>
                  <a:pt x="421262" y="11654"/>
                </a:lnTo>
                <a:lnTo>
                  <a:pt x="483814" y="5272"/>
                </a:lnTo>
                <a:lnTo>
                  <a:pt x="548835" y="1341"/>
                </a:lnTo>
                <a:lnTo>
                  <a:pt x="615950" y="0"/>
                </a:lnTo>
                <a:lnTo>
                  <a:pt x="683065" y="1341"/>
                </a:lnTo>
                <a:lnTo>
                  <a:pt x="748086" y="5272"/>
                </a:lnTo>
                <a:lnTo>
                  <a:pt x="810638" y="11654"/>
                </a:lnTo>
                <a:lnTo>
                  <a:pt x="870345" y="20346"/>
                </a:lnTo>
                <a:lnTo>
                  <a:pt x="926832" y="31210"/>
                </a:lnTo>
                <a:lnTo>
                  <a:pt x="979722" y="44106"/>
                </a:lnTo>
                <a:lnTo>
                  <a:pt x="1028641" y="58895"/>
                </a:lnTo>
                <a:lnTo>
                  <a:pt x="1073211" y="75436"/>
                </a:lnTo>
                <a:lnTo>
                  <a:pt x="1113058" y="93591"/>
                </a:lnTo>
                <a:lnTo>
                  <a:pt x="1147805" y="113221"/>
                </a:lnTo>
                <a:lnTo>
                  <a:pt x="1200499" y="156344"/>
                </a:lnTo>
                <a:lnTo>
                  <a:pt x="1228286" y="203691"/>
                </a:lnTo>
                <a:lnTo>
                  <a:pt x="1231901" y="228600"/>
                </a:lnTo>
                <a:lnTo>
                  <a:pt x="1228286" y="253508"/>
                </a:lnTo>
                <a:lnTo>
                  <a:pt x="1200499" y="300855"/>
                </a:lnTo>
                <a:lnTo>
                  <a:pt x="1147805" y="343978"/>
                </a:lnTo>
                <a:lnTo>
                  <a:pt x="1113058" y="363608"/>
                </a:lnTo>
                <a:lnTo>
                  <a:pt x="1073211" y="381763"/>
                </a:lnTo>
                <a:lnTo>
                  <a:pt x="1028641" y="398304"/>
                </a:lnTo>
                <a:lnTo>
                  <a:pt x="979722" y="413093"/>
                </a:lnTo>
                <a:lnTo>
                  <a:pt x="926832" y="425989"/>
                </a:lnTo>
                <a:lnTo>
                  <a:pt x="870345" y="436853"/>
                </a:lnTo>
                <a:lnTo>
                  <a:pt x="810638" y="445545"/>
                </a:lnTo>
                <a:lnTo>
                  <a:pt x="748086" y="451927"/>
                </a:lnTo>
                <a:lnTo>
                  <a:pt x="683065" y="455858"/>
                </a:lnTo>
                <a:lnTo>
                  <a:pt x="615950" y="457200"/>
                </a:lnTo>
                <a:lnTo>
                  <a:pt x="548835" y="455858"/>
                </a:lnTo>
                <a:lnTo>
                  <a:pt x="483814" y="451927"/>
                </a:lnTo>
                <a:lnTo>
                  <a:pt x="421262" y="445545"/>
                </a:lnTo>
                <a:lnTo>
                  <a:pt x="361555" y="436853"/>
                </a:lnTo>
                <a:lnTo>
                  <a:pt x="305068" y="425989"/>
                </a:lnTo>
                <a:lnTo>
                  <a:pt x="252178" y="413093"/>
                </a:lnTo>
                <a:lnTo>
                  <a:pt x="203259" y="398304"/>
                </a:lnTo>
                <a:lnTo>
                  <a:pt x="158689" y="381763"/>
                </a:lnTo>
                <a:lnTo>
                  <a:pt x="118842" y="363608"/>
                </a:lnTo>
                <a:lnTo>
                  <a:pt x="84095" y="343978"/>
                </a:lnTo>
                <a:lnTo>
                  <a:pt x="31401" y="300855"/>
                </a:lnTo>
                <a:lnTo>
                  <a:pt x="3614" y="253508"/>
                </a:lnTo>
                <a:lnTo>
                  <a:pt x="0" y="228600"/>
                </a:lnTo>
                <a:close/>
              </a:path>
            </a:pathLst>
          </a:custGeom>
          <a:ln w="5715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4848" y="2410565"/>
            <a:ext cx="1231900" cy="457200"/>
          </a:xfrm>
          <a:custGeom>
            <a:avLst/>
            <a:gdLst/>
            <a:ahLst/>
            <a:cxnLst/>
            <a:rect l="l" t="t" r="r" b="b"/>
            <a:pathLst>
              <a:path w="1231900" h="457200">
                <a:moveTo>
                  <a:pt x="0" y="228600"/>
                </a:moveTo>
                <a:lnTo>
                  <a:pt x="14206" y="179559"/>
                </a:lnTo>
                <a:lnTo>
                  <a:pt x="54822" y="134185"/>
                </a:lnTo>
                <a:lnTo>
                  <a:pt x="118842" y="93591"/>
                </a:lnTo>
                <a:lnTo>
                  <a:pt x="158689" y="75436"/>
                </a:lnTo>
                <a:lnTo>
                  <a:pt x="203259" y="58895"/>
                </a:lnTo>
                <a:lnTo>
                  <a:pt x="252178" y="44106"/>
                </a:lnTo>
                <a:lnTo>
                  <a:pt x="305068" y="31210"/>
                </a:lnTo>
                <a:lnTo>
                  <a:pt x="361555" y="20346"/>
                </a:lnTo>
                <a:lnTo>
                  <a:pt x="421262" y="11654"/>
                </a:lnTo>
                <a:lnTo>
                  <a:pt x="483814" y="5272"/>
                </a:lnTo>
                <a:lnTo>
                  <a:pt x="548835" y="1341"/>
                </a:lnTo>
                <a:lnTo>
                  <a:pt x="615950" y="0"/>
                </a:lnTo>
                <a:lnTo>
                  <a:pt x="683065" y="1341"/>
                </a:lnTo>
                <a:lnTo>
                  <a:pt x="748086" y="5272"/>
                </a:lnTo>
                <a:lnTo>
                  <a:pt x="810638" y="11654"/>
                </a:lnTo>
                <a:lnTo>
                  <a:pt x="870345" y="20346"/>
                </a:lnTo>
                <a:lnTo>
                  <a:pt x="926832" y="31210"/>
                </a:lnTo>
                <a:lnTo>
                  <a:pt x="979722" y="44106"/>
                </a:lnTo>
                <a:lnTo>
                  <a:pt x="1028641" y="58895"/>
                </a:lnTo>
                <a:lnTo>
                  <a:pt x="1073211" y="75436"/>
                </a:lnTo>
                <a:lnTo>
                  <a:pt x="1113058" y="93591"/>
                </a:lnTo>
                <a:lnTo>
                  <a:pt x="1147805" y="113221"/>
                </a:lnTo>
                <a:lnTo>
                  <a:pt x="1200499" y="156344"/>
                </a:lnTo>
                <a:lnTo>
                  <a:pt x="1228286" y="203691"/>
                </a:lnTo>
                <a:lnTo>
                  <a:pt x="1231901" y="228600"/>
                </a:lnTo>
                <a:lnTo>
                  <a:pt x="1228286" y="253508"/>
                </a:lnTo>
                <a:lnTo>
                  <a:pt x="1200499" y="300855"/>
                </a:lnTo>
                <a:lnTo>
                  <a:pt x="1147805" y="343978"/>
                </a:lnTo>
                <a:lnTo>
                  <a:pt x="1113058" y="363608"/>
                </a:lnTo>
                <a:lnTo>
                  <a:pt x="1073211" y="381763"/>
                </a:lnTo>
                <a:lnTo>
                  <a:pt x="1028641" y="398304"/>
                </a:lnTo>
                <a:lnTo>
                  <a:pt x="979722" y="413093"/>
                </a:lnTo>
                <a:lnTo>
                  <a:pt x="926832" y="425989"/>
                </a:lnTo>
                <a:lnTo>
                  <a:pt x="870345" y="436853"/>
                </a:lnTo>
                <a:lnTo>
                  <a:pt x="810638" y="445545"/>
                </a:lnTo>
                <a:lnTo>
                  <a:pt x="748086" y="451927"/>
                </a:lnTo>
                <a:lnTo>
                  <a:pt x="683065" y="455858"/>
                </a:lnTo>
                <a:lnTo>
                  <a:pt x="615950" y="457200"/>
                </a:lnTo>
                <a:lnTo>
                  <a:pt x="548835" y="455858"/>
                </a:lnTo>
                <a:lnTo>
                  <a:pt x="483814" y="451927"/>
                </a:lnTo>
                <a:lnTo>
                  <a:pt x="421262" y="445545"/>
                </a:lnTo>
                <a:lnTo>
                  <a:pt x="361555" y="436853"/>
                </a:lnTo>
                <a:lnTo>
                  <a:pt x="305068" y="425989"/>
                </a:lnTo>
                <a:lnTo>
                  <a:pt x="252178" y="413093"/>
                </a:lnTo>
                <a:lnTo>
                  <a:pt x="203259" y="398304"/>
                </a:lnTo>
                <a:lnTo>
                  <a:pt x="158689" y="381763"/>
                </a:lnTo>
                <a:lnTo>
                  <a:pt x="118842" y="363608"/>
                </a:lnTo>
                <a:lnTo>
                  <a:pt x="84095" y="343978"/>
                </a:lnTo>
                <a:lnTo>
                  <a:pt x="31401" y="300855"/>
                </a:lnTo>
                <a:lnTo>
                  <a:pt x="3614" y="253508"/>
                </a:lnTo>
                <a:lnTo>
                  <a:pt x="0" y="228600"/>
                </a:lnTo>
                <a:close/>
              </a:path>
            </a:pathLst>
          </a:custGeom>
          <a:ln w="5715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593820" y="2407136"/>
            <a:ext cx="4330065" cy="1621155"/>
            <a:chOff x="1069819" y="2407135"/>
            <a:chExt cx="4330065" cy="1621155"/>
          </a:xfrm>
        </p:grpSpPr>
        <p:sp>
          <p:nvSpPr>
            <p:cNvPr id="15" name="object 15"/>
            <p:cNvSpPr/>
            <p:nvPr/>
          </p:nvSpPr>
          <p:spPr>
            <a:xfrm>
              <a:off x="1098394" y="2452236"/>
              <a:ext cx="993140" cy="1304290"/>
            </a:xfrm>
            <a:custGeom>
              <a:avLst/>
              <a:gdLst/>
              <a:ahLst/>
              <a:cxnLst/>
              <a:rect l="l" t="t" r="r" b="b"/>
              <a:pathLst>
                <a:path w="993139" h="1304289">
                  <a:moveTo>
                    <a:pt x="0" y="651901"/>
                  </a:moveTo>
                  <a:lnTo>
                    <a:pt x="1645" y="598435"/>
                  </a:lnTo>
                  <a:lnTo>
                    <a:pt x="6496" y="546159"/>
                  </a:lnTo>
                  <a:lnTo>
                    <a:pt x="14424" y="495242"/>
                  </a:lnTo>
                  <a:lnTo>
                    <a:pt x="25303" y="445850"/>
                  </a:lnTo>
                  <a:lnTo>
                    <a:pt x="39004" y="398152"/>
                  </a:lnTo>
                  <a:lnTo>
                    <a:pt x="55399" y="352315"/>
                  </a:lnTo>
                  <a:lnTo>
                    <a:pt x="74361" y="308507"/>
                  </a:lnTo>
                  <a:lnTo>
                    <a:pt x="95762" y="266896"/>
                  </a:lnTo>
                  <a:lnTo>
                    <a:pt x="119475" y="227650"/>
                  </a:lnTo>
                  <a:lnTo>
                    <a:pt x="145371" y="190937"/>
                  </a:lnTo>
                  <a:lnTo>
                    <a:pt x="173323" y="156924"/>
                  </a:lnTo>
                  <a:lnTo>
                    <a:pt x="203204" y="125779"/>
                  </a:lnTo>
                  <a:lnTo>
                    <a:pt x="234884" y="97669"/>
                  </a:lnTo>
                  <a:lnTo>
                    <a:pt x="268238" y="72764"/>
                  </a:lnTo>
                  <a:lnTo>
                    <a:pt x="303136" y="51229"/>
                  </a:lnTo>
                  <a:lnTo>
                    <a:pt x="339451" y="33234"/>
                  </a:lnTo>
                  <a:lnTo>
                    <a:pt x="377056" y="18945"/>
                  </a:lnTo>
                  <a:lnTo>
                    <a:pt x="415823" y="8532"/>
                  </a:lnTo>
                  <a:lnTo>
                    <a:pt x="455623" y="2161"/>
                  </a:lnTo>
                  <a:lnTo>
                    <a:pt x="496330" y="0"/>
                  </a:lnTo>
                  <a:lnTo>
                    <a:pt x="537037" y="2161"/>
                  </a:lnTo>
                  <a:lnTo>
                    <a:pt x="576837" y="8532"/>
                  </a:lnTo>
                  <a:lnTo>
                    <a:pt x="615604" y="18945"/>
                  </a:lnTo>
                  <a:lnTo>
                    <a:pt x="653209" y="33234"/>
                  </a:lnTo>
                  <a:lnTo>
                    <a:pt x="689524" y="51229"/>
                  </a:lnTo>
                  <a:lnTo>
                    <a:pt x="724422" y="72764"/>
                  </a:lnTo>
                  <a:lnTo>
                    <a:pt x="757776" y="97669"/>
                  </a:lnTo>
                  <a:lnTo>
                    <a:pt x="789456" y="125779"/>
                  </a:lnTo>
                  <a:lnTo>
                    <a:pt x="819337" y="156924"/>
                  </a:lnTo>
                  <a:lnTo>
                    <a:pt x="847289" y="190937"/>
                  </a:lnTo>
                  <a:lnTo>
                    <a:pt x="873185" y="227650"/>
                  </a:lnTo>
                  <a:lnTo>
                    <a:pt x="896897" y="266896"/>
                  </a:lnTo>
                  <a:lnTo>
                    <a:pt x="918299" y="308507"/>
                  </a:lnTo>
                  <a:lnTo>
                    <a:pt x="937261" y="352315"/>
                  </a:lnTo>
                  <a:lnTo>
                    <a:pt x="953656" y="398152"/>
                  </a:lnTo>
                  <a:lnTo>
                    <a:pt x="967357" y="445850"/>
                  </a:lnTo>
                  <a:lnTo>
                    <a:pt x="978236" y="495242"/>
                  </a:lnTo>
                  <a:lnTo>
                    <a:pt x="986164" y="546159"/>
                  </a:lnTo>
                  <a:lnTo>
                    <a:pt x="991015" y="598435"/>
                  </a:lnTo>
                  <a:lnTo>
                    <a:pt x="992661" y="651901"/>
                  </a:lnTo>
                  <a:lnTo>
                    <a:pt x="991015" y="705367"/>
                  </a:lnTo>
                  <a:lnTo>
                    <a:pt x="986164" y="757643"/>
                  </a:lnTo>
                  <a:lnTo>
                    <a:pt x="978236" y="808561"/>
                  </a:lnTo>
                  <a:lnTo>
                    <a:pt x="967357" y="857952"/>
                  </a:lnTo>
                  <a:lnTo>
                    <a:pt x="953656" y="905651"/>
                  </a:lnTo>
                  <a:lnTo>
                    <a:pt x="937261" y="951487"/>
                  </a:lnTo>
                  <a:lnTo>
                    <a:pt x="918299" y="995295"/>
                  </a:lnTo>
                  <a:lnTo>
                    <a:pt x="896897" y="1036906"/>
                  </a:lnTo>
                  <a:lnTo>
                    <a:pt x="873185" y="1076152"/>
                  </a:lnTo>
                  <a:lnTo>
                    <a:pt x="847289" y="1112865"/>
                  </a:lnTo>
                  <a:lnTo>
                    <a:pt x="819337" y="1146878"/>
                  </a:lnTo>
                  <a:lnTo>
                    <a:pt x="789456" y="1178023"/>
                  </a:lnTo>
                  <a:lnTo>
                    <a:pt x="757776" y="1206133"/>
                  </a:lnTo>
                  <a:lnTo>
                    <a:pt x="724422" y="1231039"/>
                  </a:lnTo>
                  <a:lnTo>
                    <a:pt x="689524" y="1252573"/>
                  </a:lnTo>
                  <a:lnTo>
                    <a:pt x="653209" y="1270568"/>
                  </a:lnTo>
                  <a:lnTo>
                    <a:pt x="615604" y="1284857"/>
                  </a:lnTo>
                  <a:lnTo>
                    <a:pt x="576837" y="1295270"/>
                  </a:lnTo>
                  <a:lnTo>
                    <a:pt x="537037" y="1301641"/>
                  </a:lnTo>
                  <a:lnTo>
                    <a:pt x="496330" y="1303803"/>
                  </a:lnTo>
                  <a:lnTo>
                    <a:pt x="455623" y="1301641"/>
                  </a:lnTo>
                  <a:lnTo>
                    <a:pt x="415823" y="1295270"/>
                  </a:lnTo>
                  <a:lnTo>
                    <a:pt x="377056" y="1284857"/>
                  </a:lnTo>
                  <a:lnTo>
                    <a:pt x="339451" y="1270568"/>
                  </a:lnTo>
                  <a:lnTo>
                    <a:pt x="303136" y="1252573"/>
                  </a:lnTo>
                  <a:lnTo>
                    <a:pt x="268238" y="1231039"/>
                  </a:lnTo>
                  <a:lnTo>
                    <a:pt x="234884" y="1206133"/>
                  </a:lnTo>
                  <a:lnTo>
                    <a:pt x="203204" y="1178023"/>
                  </a:lnTo>
                  <a:lnTo>
                    <a:pt x="173323" y="1146878"/>
                  </a:lnTo>
                  <a:lnTo>
                    <a:pt x="145371" y="1112865"/>
                  </a:lnTo>
                  <a:lnTo>
                    <a:pt x="119475" y="1076152"/>
                  </a:lnTo>
                  <a:lnTo>
                    <a:pt x="95762" y="1036906"/>
                  </a:lnTo>
                  <a:lnTo>
                    <a:pt x="74361" y="995295"/>
                  </a:lnTo>
                  <a:lnTo>
                    <a:pt x="55399" y="951487"/>
                  </a:lnTo>
                  <a:lnTo>
                    <a:pt x="39004" y="905651"/>
                  </a:lnTo>
                  <a:lnTo>
                    <a:pt x="25303" y="857952"/>
                  </a:lnTo>
                  <a:lnTo>
                    <a:pt x="14424" y="808561"/>
                  </a:lnTo>
                  <a:lnTo>
                    <a:pt x="6496" y="757643"/>
                  </a:lnTo>
                  <a:lnTo>
                    <a:pt x="1645" y="705367"/>
                  </a:lnTo>
                  <a:lnTo>
                    <a:pt x="0" y="651901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33187" y="3283676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2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7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59" y="731519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7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7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19" y="365759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33187" y="3283676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1577" y="2435710"/>
              <a:ext cx="889635" cy="1158240"/>
            </a:xfrm>
            <a:custGeom>
              <a:avLst/>
              <a:gdLst/>
              <a:ahLst/>
              <a:cxnLst/>
              <a:rect l="l" t="t" r="r" b="b"/>
              <a:pathLst>
                <a:path w="889635" h="1158239">
                  <a:moveTo>
                    <a:pt x="0" y="579070"/>
                  </a:moveTo>
                  <a:lnTo>
                    <a:pt x="1817" y="526363"/>
                  </a:lnTo>
                  <a:lnTo>
                    <a:pt x="7164" y="474981"/>
                  </a:lnTo>
                  <a:lnTo>
                    <a:pt x="15883" y="425130"/>
                  </a:lnTo>
                  <a:lnTo>
                    <a:pt x="27819" y="377014"/>
                  </a:lnTo>
                  <a:lnTo>
                    <a:pt x="42813" y="330836"/>
                  </a:lnTo>
                  <a:lnTo>
                    <a:pt x="60710" y="286802"/>
                  </a:lnTo>
                  <a:lnTo>
                    <a:pt x="81351" y="245116"/>
                  </a:lnTo>
                  <a:lnTo>
                    <a:pt x="104580" y="205982"/>
                  </a:lnTo>
                  <a:lnTo>
                    <a:pt x="130240" y="169605"/>
                  </a:lnTo>
                  <a:lnTo>
                    <a:pt x="158174" y="136190"/>
                  </a:lnTo>
                  <a:lnTo>
                    <a:pt x="188224" y="105940"/>
                  </a:lnTo>
                  <a:lnTo>
                    <a:pt x="220235" y="79060"/>
                  </a:lnTo>
                  <a:lnTo>
                    <a:pt x="254049" y="55754"/>
                  </a:lnTo>
                  <a:lnTo>
                    <a:pt x="289508" y="36228"/>
                  </a:lnTo>
                  <a:lnTo>
                    <a:pt x="326457" y="20684"/>
                  </a:lnTo>
                  <a:lnTo>
                    <a:pt x="364738" y="9329"/>
                  </a:lnTo>
                  <a:lnTo>
                    <a:pt x="404194" y="2366"/>
                  </a:lnTo>
                  <a:lnTo>
                    <a:pt x="444668" y="0"/>
                  </a:lnTo>
                  <a:lnTo>
                    <a:pt x="485141" y="2366"/>
                  </a:lnTo>
                  <a:lnTo>
                    <a:pt x="524597" y="9329"/>
                  </a:lnTo>
                  <a:lnTo>
                    <a:pt x="562878" y="20684"/>
                  </a:lnTo>
                  <a:lnTo>
                    <a:pt x="599827" y="36228"/>
                  </a:lnTo>
                  <a:lnTo>
                    <a:pt x="635286" y="55754"/>
                  </a:lnTo>
                  <a:lnTo>
                    <a:pt x="669100" y="79060"/>
                  </a:lnTo>
                  <a:lnTo>
                    <a:pt x="701111" y="105940"/>
                  </a:lnTo>
                  <a:lnTo>
                    <a:pt x="731161" y="136190"/>
                  </a:lnTo>
                  <a:lnTo>
                    <a:pt x="759095" y="169605"/>
                  </a:lnTo>
                  <a:lnTo>
                    <a:pt x="784755" y="205982"/>
                  </a:lnTo>
                  <a:lnTo>
                    <a:pt x="807984" y="245116"/>
                  </a:lnTo>
                  <a:lnTo>
                    <a:pt x="828625" y="286802"/>
                  </a:lnTo>
                  <a:lnTo>
                    <a:pt x="846522" y="330836"/>
                  </a:lnTo>
                  <a:lnTo>
                    <a:pt x="861516" y="377014"/>
                  </a:lnTo>
                  <a:lnTo>
                    <a:pt x="873452" y="425130"/>
                  </a:lnTo>
                  <a:lnTo>
                    <a:pt x="882171" y="474981"/>
                  </a:lnTo>
                  <a:lnTo>
                    <a:pt x="887518" y="526363"/>
                  </a:lnTo>
                  <a:lnTo>
                    <a:pt x="889336" y="579070"/>
                  </a:lnTo>
                  <a:lnTo>
                    <a:pt x="887518" y="631777"/>
                  </a:lnTo>
                  <a:lnTo>
                    <a:pt x="882171" y="683159"/>
                  </a:lnTo>
                  <a:lnTo>
                    <a:pt x="873452" y="733010"/>
                  </a:lnTo>
                  <a:lnTo>
                    <a:pt x="861516" y="781126"/>
                  </a:lnTo>
                  <a:lnTo>
                    <a:pt x="846522" y="827304"/>
                  </a:lnTo>
                  <a:lnTo>
                    <a:pt x="828625" y="871338"/>
                  </a:lnTo>
                  <a:lnTo>
                    <a:pt x="807984" y="913024"/>
                  </a:lnTo>
                  <a:lnTo>
                    <a:pt x="784755" y="952158"/>
                  </a:lnTo>
                  <a:lnTo>
                    <a:pt x="759095" y="988535"/>
                  </a:lnTo>
                  <a:lnTo>
                    <a:pt x="731161" y="1021950"/>
                  </a:lnTo>
                  <a:lnTo>
                    <a:pt x="701111" y="1052200"/>
                  </a:lnTo>
                  <a:lnTo>
                    <a:pt x="669100" y="1079080"/>
                  </a:lnTo>
                  <a:lnTo>
                    <a:pt x="635286" y="1102386"/>
                  </a:lnTo>
                  <a:lnTo>
                    <a:pt x="599827" y="1121912"/>
                  </a:lnTo>
                  <a:lnTo>
                    <a:pt x="562878" y="1137456"/>
                  </a:lnTo>
                  <a:lnTo>
                    <a:pt x="524597" y="1148811"/>
                  </a:lnTo>
                  <a:lnTo>
                    <a:pt x="485141" y="1155774"/>
                  </a:lnTo>
                  <a:lnTo>
                    <a:pt x="444668" y="1158141"/>
                  </a:lnTo>
                  <a:lnTo>
                    <a:pt x="404194" y="1155774"/>
                  </a:lnTo>
                  <a:lnTo>
                    <a:pt x="364738" y="1148811"/>
                  </a:lnTo>
                  <a:lnTo>
                    <a:pt x="326457" y="1137456"/>
                  </a:lnTo>
                  <a:lnTo>
                    <a:pt x="289508" y="1121912"/>
                  </a:lnTo>
                  <a:lnTo>
                    <a:pt x="254049" y="1102386"/>
                  </a:lnTo>
                  <a:lnTo>
                    <a:pt x="220235" y="1079080"/>
                  </a:lnTo>
                  <a:lnTo>
                    <a:pt x="188224" y="1052200"/>
                  </a:lnTo>
                  <a:lnTo>
                    <a:pt x="158174" y="1021950"/>
                  </a:lnTo>
                  <a:lnTo>
                    <a:pt x="130240" y="988535"/>
                  </a:lnTo>
                  <a:lnTo>
                    <a:pt x="104580" y="952158"/>
                  </a:lnTo>
                  <a:lnTo>
                    <a:pt x="81351" y="913024"/>
                  </a:lnTo>
                  <a:lnTo>
                    <a:pt x="60710" y="871338"/>
                  </a:lnTo>
                  <a:lnTo>
                    <a:pt x="42813" y="827304"/>
                  </a:lnTo>
                  <a:lnTo>
                    <a:pt x="27819" y="781126"/>
                  </a:lnTo>
                  <a:lnTo>
                    <a:pt x="15883" y="733010"/>
                  </a:lnTo>
                  <a:lnTo>
                    <a:pt x="7164" y="683159"/>
                  </a:lnTo>
                  <a:lnTo>
                    <a:pt x="1817" y="631777"/>
                  </a:lnTo>
                  <a:lnTo>
                    <a:pt x="0" y="57907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39604" y="3470148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68540" y="5095212"/>
            <a:ext cx="756920" cy="756920"/>
            <a:chOff x="44540" y="5095212"/>
            <a:chExt cx="756920" cy="756920"/>
          </a:xfrm>
        </p:grpSpPr>
        <p:sp>
          <p:nvSpPr>
            <p:cNvPr id="21" name="object 21"/>
            <p:cNvSpPr/>
            <p:nvPr/>
          </p:nvSpPr>
          <p:spPr>
            <a:xfrm>
              <a:off x="57240" y="5107912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7"/>
                  </a:lnTo>
                  <a:lnTo>
                    <a:pt x="193814" y="688665"/>
                  </a:lnTo>
                  <a:lnTo>
                    <a:pt x="233564" y="706899"/>
                  </a:lnTo>
                  <a:lnTo>
                    <a:pt x="275700" y="720348"/>
                  </a:lnTo>
                  <a:lnTo>
                    <a:pt x="319879" y="728669"/>
                  </a:lnTo>
                  <a:lnTo>
                    <a:pt x="365759" y="731519"/>
                  </a:lnTo>
                  <a:lnTo>
                    <a:pt x="411640" y="728669"/>
                  </a:lnTo>
                  <a:lnTo>
                    <a:pt x="455819" y="720348"/>
                  </a:lnTo>
                  <a:lnTo>
                    <a:pt x="497955" y="706899"/>
                  </a:lnTo>
                  <a:lnTo>
                    <a:pt x="537705" y="688665"/>
                  </a:lnTo>
                  <a:lnTo>
                    <a:pt x="574726" y="665987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7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19" y="365759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240" y="5107912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863658" y="529590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44487" y="5095212"/>
            <a:ext cx="756920" cy="756920"/>
            <a:chOff x="1920487" y="5095212"/>
            <a:chExt cx="756920" cy="756920"/>
          </a:xfrm>
        </p:grpSpPr>
        <p:sp>
          <p:nvSpPr>
            <p:cNvPr id="25" name="object 25"/>
            <p:cNvSpPr/>
            <p:nvPr/>
          </p:nvSpPr>
          <p:spPr>
            <a:xfrm>
              <a:off x="1933187" y="5107912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7"/>
                  </a:lnTo>
                  <a:lnTo>
                    <a:pt x="193814" y="688665"/>
                  </a:lnTo>
                  <a:lnTo>
                    <a:pt x="233564" y="706899"/>
                  </a:lnTo>
                  <a:lnTo>
                    <a:pt x="275700" y="720348"/>
                  </a:lnTo>
                  <a:lnTo>
                    <a:pt x="319879" y="728669"/>
                  </a:lnTo>
                  <a:lnTo>
                    <a:pt x="365759" y="731519"/>
                  </a:lnTo>
                  <a:lnTo>
                    <a:pt x="411640" y="728669"/>
                  </a:lnTo>
                  <a:lnTo>
                    <a:pt x="455819" y="720348"/>
                  </a:lnTo>
                  <a:lnTo>
                    <a:pt x="497955" y="706899"/>
                  </a:lnTo>
                  <a:lnTo>
                    <a:pt x="537705" y="688665"/>
                  </a:lnTo>
                  <a:lnTo>
                    <a:pt x="574726" y="665987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7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19" y="365759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33187" y="5107912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739604" y="529590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396287" y="3270976"/>
            <a:ext cx="756920" cy="756920"/>
            <a:chOff x="3872287" y="3270976"/>
            <a:chExt cx="756920" cy="756920"/>
          </a:xfrm>
        </p:grpSpPr>
        <p:sp>
          <p:nvSpPr>
            <p:cNvPr id="29" name="object 29"/>
            <p:cNvSpPr/>
            <p:nvPr/>
          </p:nvSpPr>
          <p:spPr>
            <a:xfrm>
              <a:off x="3884987" y="3283676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60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2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7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60" y="731519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7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8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20" y="365759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8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84987" y="3283676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691404" y="3470148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396287" y="5099288"/>
            <a:ext cx="756920" cy="756920"/>
            <a:chOff x="3872287" y="5099288"/>
            <a:chExt cx="756920" cy="756920"/>
          </a:xfrm>
        </p:grpSpPr>
        <p:sp>
          <p:nvSpPr>
            <p:cNvPr id="33" name="object 33"/>
            <p:cNvSpPr/>
            <p:nvPr/>
          </p:nvSpPr>
          <p:spPr>
            <a:xfrm>
              <a:off x="3884987" y="5111988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60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59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8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60" y="731520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8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8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20" y="365759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8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84987" y="5111988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691404" y="5298947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75953" y="5065612"/>
            <a:ext cx="914400" cy="4572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0" y="228600"/>
                </a:moveTo>
                <a:lnTo>
                  <a:pt x="16324" y="167829"/>
                </a:lnTo>
                <a:lnTo>
                  <a:pt x="62394" y="113221"/>
                </a:lnTo>
                <a:lnTo>
                  <a:pt x="95223" y="88909"/>
                </a:lnTo>
                <a:lnTo>
                  <a:pt x="133854" y="66955"/>
                </a:lnTo>
                <a:lnTo>
                  <a:pt x="177743" y="47631"/>
                </a:lnTo>
                <a:lnTo>
                  <a:pt x="226347" y="31210"/>
                </a:lnTo>
                <a:lnTo>
                  <a:pt x="279119" y="17964"/>
                </a:lnTo>
                <a:lnTo>
                  <a:pt x="335516" y="8165"/>
                </a:lnTo>
                <a:lnTo>
                  <a:pt x="394994" y="2086"/>
                </a:lnTo>
                <a:lnTo>
                  <a:pt x="457007" y="0"/>
                </a:lnTo>
                <a:lnTo>
                  <a:pt x="519020" y="2086"/>
                </a:lnTo>
                <a:lnTo>
                  <a:pt x="578498" y="8165"/>
                </a:lnTo>
                <a:lnTo>
                  <a:pt x="634895" y="17964"/>
                </a:lnTo>
                <a:lnTo>
                  <a:pt x="687667" y="31210"/>
                </a:lnTo>
                <a:lnTo>
                  <a:pt x="736271" y="47631"/>
                </a:lnTo>
                <a:lnTo>
                  <a:pt x="780160" y="66955"/>
                </a:lnTo>
                <a:lnTo>
                  <a:pt x="818791" y="88909"/>
                </a:lnTo>
                <a:lnTo>
                  <a:pt x="851620" y="113221"/>
                </a:lnTo>
                <a:lnTo>
                  <a:pt x="897690" y="167829"/>
                </a:lnTo>
                <a:lnTo>
                  <a:pt x="914015" y="228600"/>
                </a:lnTo>
                <a:lnTo>
                  <a:pt x="909843" y="259619"/>
                </a:lnTo>
                <a:lnTo>
                  <a:pt x="878101" y="317581"/>
                </a:lnTo>
                <a:lnTo>
                  <a:pt x="818791" y="368290"/>
                </a:lnTo>
                <a:lnTo>
                  <a:pt x="780160" y="390244"/>
                </a:lnTo>
                <a:lnTo>
                  <a:pt x="736271" y="409568"/>
                </a:lnTo>
                <a:lnTo>
                  <a:pt x="687667" y="425989"/>
                </a:lnTo>
                <a:lnTo>
                  <a:pt x="634895" y="439235"/>
                </a:lnTo>
                <a:lnTo>
                  <a:pt x="578498" y="449034"/>
                </a:lnTo>
                <a:lnTo>
                  <a:pt x="519020" y="455113"/>
                </a:lnTo>
                <a:lnTo>
                  <a:pt x="457007" y="457200"/>
                </a:lnTo>
                <a:lnTo>
                  <a:pt x="394994" y="455113"/>
                </a:lnTo>
                <a:lnTo>
                  <a:pt x="335516" y="449034"/>
                </a:lnTo>
                <a:lnTo>
                  <a:pt x="279119" y="439235"/>
                </a:lnTo>
                <a:lnTo>
                  <a:pt x="226347" y="425989"/>
                </a:lnTo>
                <a:lnTo>
                  <a:pt x="177743" y="409568"/>
                </a:lnTo>
                <a:lnTo>
                  <a:pt x="133854" y="390244"/>
                </a:lnTo>
                <a:lnTo>
                  <a:pt x="95223" y="368290"/>
                </a:lnTo>
                <a:lnTo>
                  <a:pt x="62394" y="343978"/>
                </a:lnTo>
                <a:lnTo>
                  <a:pt x="16324" y="289370"/>
                </a:lnTo>
                <a:lnTo>
                  <a:pt x="0" y="228600"/>
                </a:lnTo>
                <a:close/>
              </a:path>
            </a:pathLst>
          </a:custGeom>
          <a:ln w="5715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93683" y="5090352"/>
            <a:ext cx="788670" cy="1164590"/>
          </a:xfrm>
          <a:custGeom>
            <a:avLst/>
            <a:gdLst/>
            <a:ahLst/>
            <a:cxnLst/>
            <a:rect l="l" t="t" r="r" b="b"/>
            <a:pathLst>
              <a:path w="788669" h="1164589">
                <a:moveTo>
                  <a:pt x="0" y="582092"/>
                </a:moveTo>
                <a:lnTo>
                  <a:pt x="1804" y="526032"/>
                </a:lnTo>
                <a:lnTo>
                  <a:pt x="7109" y="471480"/>
                </a:lnTo>
                <a:lnTo>
                  <a:pt x="15747" y="418680"/>
                </a:lnTo>
                <a:lnTo>
                  <a:pt x="27555" y="367876"/>
                </a:lnTo>
                <a:lnTo>
                  <a:pt x="42366" y="319311"/>
                </a:lnTo>
                <a:lnTo>
                  <a:pt x="60016" y="273229"/>
                </a:lnTo>
                <a:lnTo>
                  <a:pt x="80340" y="229875"/>
                </a:lnTo>
                <a:lnTo>
                  <a:pt x="103171" y="189491"/>
                </a:lnTo>
                <a:lnTo>
                  <a:pt x="128346" y="152323"/>
                </a:lnTo>
                <a:lnTo>
                  <a:pt x="155698" y="118615"/>
                </a:lnTo>
                <a:lnTo>
                  <a:pt x="185063" y="88609"/>
                </a:lnTo>
                <a:lnTo>
                  <a:pt x="216275" y="62550"/>
                </a:lnTo>
                <a:lnTo>
                  <a:pt x="249169" y="40682"/>
                </a:lnTo>
                <a:lnTo>
                  <a:pt x="283580" y="23250"/>
                </a:lnTo>
                <a:lnTo>
                  <a:pt x="356291" y="2664"/>
                </a:lnTo>
                <a:lnTo>
                  <a:pt x="394261" y="0"/>
                </a:lnTo>
                <a:lnTo>
                  <a:pt x="432231" y="2664"/>
                </a:lnTo>
                <a:lnTo>
                  <a:pt x="504942" y="23250"/>
                </a:lnTo>
                <a:lnTo>
                  <a:pt x="539353" y="40682"/>
                </a:lnTo>
                <a:lnTo>
                  <a:pt x="572247" y="62550"/>
                </a:lnTo>
                <a:lnTo>
                  <a:pt x="603459" y="88609"/>
                </a:lnTo>
                <a:lnTo>
                  <a:pt x="632824" y="118615"/>
                </a:lnTo>
                <a:lnTo>
                  <a:pt x="660176" y="152323"/>
                </a:lnTo>
                <a:lnTo>
                  <a:pt x="685351" y="189491"/>
                </a:lnTo>
                <a:lnTo>
                  <a:pt x="708182" y="229875"/>
                </a:lnTo>
                <a:lnTo>
                  <a:pt x="728506" y="273229"/>
                </a:lnTo>
                <a:lnTo>
                  <a:pt x="746156" y="319311"/>
                </a:lnTo>
                <a:lnTo>
                  <a:pt x="760967" y="367876"/>
                </a:lnTo>
                <a:lnTo>
                  <a:pt x="772775" y="418680"/>
                </a:lnTo>
                <a:lnTo>
                  <a:pt x="781413" y="471480"/>
                </a:lnTo>
                <a:lnTo>
                  <a:pt x="786718" y="526032"/>
                </a:lnTo>
                <a:lnTo>
                  <a:pt x="788523" y="582092"/>
                </a:lnTo>
                <a:lnTo>
                  <a:pt x="786718" y="638151"/>
                </a:lnTo>
                <a:lnTo>
                  <a:pt x="781413" y="692703"/>
                </a:lnTo>
                <a:lnTo>
                  <a:pt x="772775" y="745503"/>
                </a:lnTo>
                <a:lnTo>
                  <a:pt x="760967" y="796307"/>
                </a:lnTo>
                <a:lnTo>
                  <a:pt x="746156" y="844872"/>
                </a:lnTo>
                <a:lnTo>
                  <a:pt x="728506" y="890954"/>
                </a:lnTo>
                <a:lnTo>
                  <a:pt x="708182" y="934308"/>
                </a:lnTo>
                <a:lnTo>
                  <a:pt x="685351" y="974692"/>
                </a:lnTo>
                <a:lnTo>
                  <a:pt x="660176" y="1011860"/>
                </a:lnTo>
                <a:lnTo>
                  <a:pt x="632824" y="1045568"/>
                </a:lnTo>
                <a:lnTo>
                  <a:pt x="603459" y="1075574"/>
                </a:lnTo>
                <a:lnTo>
                  <a:pt x="572247" y="1101633"/>
                </a:lnTo>
                <a:lnTo>
                  <a:pt x="539353" y="1123501"/>
                </a:lnTo>
                <a:lnTo>
                  <a:pt x="504942" y="1140933"/>
                </a:lnTo>
                <a:lnTo>
                  <a:pt x="432231" y="1161519"/>
                </a:lnTo>
                <a:lnTo>
                  <a:pt x="394261" y="1164184"/>
                </a:lnTo>
                <a:lnTo>
                  <a:pt x="356291" y="1161519"/>
                </a:lnTo>
                <a:lnTo>
                  <a:pt x="283580" y="1140933"/>
                </a:lnTo>
                <a:lnTo>
                  <a:pt x="249169" y="1123501"/>
                </a:lnTo>
                <a:lnTo>
                  <a:pt x="216275" y="1101633"/>
                </a:lnTo>
                <a:lnTo>
                  <a:pt x="185063" y="1075574"/>
                </a:lnTo>
                <a:lnTo>
                  <a:pt x="155698" y="1045568"/>
                </a:lnTo>
                <a:lnTo>
                  <a:pt x="128346" y="1011860"/>
                </a:lnTo>
                <a:lnTo>
                  <a:pt x="103171" y="974692"/>
                </a:lnTo>
                <a:lnTo>
                  <a:pt x="80340" y="934308"/>
                </a:lnTo>
                <a:lnTo>
                  <a:pt x="60016" y="890954"/>
                </a:lnTo>
                <a:lnTo>
                  <a:pt x="42366" y="844872"/>
                </a:lnTo>
                <a:lnTo>
                  <a:pt x="27555" y="796307"/>
                </a:lnTo>
                <a:lnTo>
                  <a:pt x="15747" y="745503"/>
                </a:lnTo>
                <a:lnTo>
                  <a:pt x="7109" y="692703"/>
                </a:lnTo>
                <a:lnTo>
                  <a:pt x="1804" y="638151"/>
                </a:lnTo>
                <a:lnTo>
                  <a:pt x="0" y="582092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4244059" y="5196072"/>
          <a:ext cx="590550" cy="988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847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47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4046795" y="5099298"/>
            <a:ext cx="955675" cy="457200"/>
          </a:xfrm>
          <a:custGeom>
            <a:avLst/>
            <a:gdLst/>
            <a:ahLst/>
            <a:cxnLst/>
            <a:rect l="l" t="t" r="r" b="b"/>
            <a:pathLst>
              <a:path w="955675" h="457200">
                <a:moveTo>
                  <a:pt x="0" y="228600"/>
                </a:moveTo>
                <a:lnTo>
                  <a:pt x="17058" y="167829"/>
                </a:lnTo>
                <a:lnTo>
                  <a:pt x="65199" y="113221"/>
                </a:lnTo>
                <a:lnTo>
                  <a:pt x="99503" y="88909"/>
                </a:lnTo>
                <a:lnTo>
                  <a:pt x="139871" y="66955"/>
                </a:lnTo>
                <a:lnTo>
                  <a:pt x="185733" y="47631"/>
                </a:lnTo>
                <a:lnTo>
                  <a:pt x="236521" y="31210"/>
                </a:lnTo>
                <a:lnTo>
                  <a:pt x="291665" y="17964"/>
                </a:lnTo>
                <a:lnTo>
                  <a:pt x="350597" y="8165"/>
                </a:lnTo>
                <a:lnTo>
                  <a:pt x="412748" y="2086"/>
                </a:lnTo>
                <a:lnTo>
                  <a:pt x="477549" y="0"/>
                </a:lnTo>
                <a:lnTo>
                  <a:pt x="542350" y="2086"/>
                </a:lnTo>
                <a:lnTo>
                  <a:pt x="604501" y="8165"/>
                </a:lnTo>
                <a:lnTo>
                  <a:pt x="663433" y="17964"/>
                </a:lnTo>
                <a:lnTo>
                  <a:pt x="718577" y="31210"/>
                </a:lnTo>
                <a:lnTo>
                  <a:pt x="769365" y="47631"/>
                </a:lnTo>
                <a:lnTo>
                  <a:pt x="815227" y="66955"/>
                </a:lnTo>
                <a:lnTo>
                  <a:pt x="855595" y="88909"/>
                </a:lnTo>
                <a:lnTo>
                  <a:pt x="889899" y="113221"/>
                </a:lnTo>
                <a:lnTo>
                  <a:pt x="917570" y="139618"/>
                </a:lnTo>
                <a:lnTo>
                  <a:pt x="950739" y="197580"/>
                </a:lnTo>
                <a:lnTo>
                  <a:pt x="955099" y="228600"/>
                </a:lnTo>
                <a:lnTo>
                  <a:pt x="950739" y="259619"/>
                </a:lnTo>
                <a:lnTo>
                  <a:pt x="917570" y="317581"/>
                </a:lnTo>
                <a:lnTo>
                  <a:pt x="889899" y="343978"/>
                </a:lnTo>
                <a:lnTo>
                  <a:pt x="855595" y="368290"/>
                </a:lnTo>
                <a:lnTo>
                  <a:pt x="815227" y="390244"/>
                </a:lnTo>
                <a:lnTo>
                  <a:pt x="769365" y="409568"/>
                </a:lnTo>
                <a:lnTo>
                  <a:pt x="718577" y="425989"/>
                </a:lnTo>
                <a:lnTo>
                  <a:pt x="663433" y="439235"/>
                </a:lnTo>
                <a:lnTo>
                  <a:pt x="604501" y="449034"/>
                </a:lnTo>
                <a:lnTo>
                  <a:pt x="542350" y="455113"/>
                </a:lnTo>
                <a:lnTo>
                  <a:pt x="477549" y="457200"/>
                </a:lnTo>
                <a:lnTo>
                  <a:pt x="412748" y="455113"/>
                </a:lnTo>
                <a:lnTo>
                  <a:pt x="350597" y="449034"/>
                </a:lnTo>
                <a:lnTo>
                  <a:pt x="291665" y="439235"/>
                </a:lnTo>
                <a:lnTo>
                  <a:pt x="236521" y="425989"/>
                </a:lnTo>
                <a:lnTo>
                  <a:pt x="185733" y="409568"/>
                </a:lnTo>
                <a:lnTo>
                  <a:pt x="139871" y="390244"/>
                </a:lnTo>
                <a:lnTo>
                  <a:pt x="99503" y="368290"/>
                </a:lnTo>
                <a:lnTo>
                  <a:pt x="65199" y="343978"/>
                </a:lnTo>
                <a:lnTo>
                  <a:pt x="37528" y="317581"/>
                </a:lnTo>
                <a:lnTo>
                  <a:pt x="4359" y="259619"/>
                </a:lnTo>
                <a:lnTo>
                  <a:pt x="0" y="228600"/>
                </a:lnTo>
                <a:close/>
              </a:path>
            </a:pathLst>
          </a:custGeom>
          <a:ln w="5715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54121" y="5135050"/>
            <a:ext cx="788670" cy="1164590"/>
          </a:xfrm>
          <a:custGeom>
            <a:avLst/>
            <a:gdLst/>
            <a:ahLst/>
            <a:cxnLst/>
            <a:rect l="l" t="t" r="r" b="b"/>
            <a:pathLst>
              <a:path w="788670" h="1164589">
                <a:moveTo>
                  <a:pt x="0" y="582092"/>
                </a:moveTo>
                <a:lnTo>
                  <a:pt x="1804" y="526032"/>
                </a:lnTo>
                <a:lnTo>
                  <a:pt x="7109" y="471480"/>
                </a:lnTo>
                <a:lnTo>
                  <a:pt x="15747" y="418680"/>
                </a:lnTo>
                <a:lnTo>
                  <a:pt x="27555" y="367876"/>
                </a:lnTo>
                <a:lnTo>
                  <a:pt x="42366" y="319311"/>
                </a:lnTo>
                <a:lnTo>
                  <a:pt x="60016" y="273229"/>
                </a:lnTo>
                <a:lnTo>
                  <a:pt x="80340" y="229875"/>
                </a:lnTo>
                <a:lnTo>
                  <a:pt x="103171" y="189491"/>
                </a:lnTo>
                <a:lnTo>
                  <a:pt x="128346" y="152323"/>
                </a:lnTo>
                <a:lnTo>
                  <a:pt x="155698" y="118615"/>
                </a:lnTo>
                <a:lnTo>
                  <a:pt x="185063" y="88609"/>
                </a:lnTo>
                <a:lnTo>
                  <a:pt x="216275" y="62550"/>
                </a:lnTo>
                <a:lnTo>
                  <a:pt x="249169" y="40682"/>
                </a:lnTo>
                <a:lnTo>
                  <a:pt x="283580" y="23250"/>
                </a:lnTo>
                <a:lnTo>
                  <a:pt x="356291" y="2664"/>
                </a:lnTo>
                <a:lnTo>
                  <a:pt x="394261" y="0"/>
                </a:lnTo>
                <a:lnTo>
                  <a:pt x="432231" y="2664"/>
                </a:lnTo>
                <a:lnTo>
                  <a:pt x="504942" y="23250"/>
                </a:lnTo>
                <a:lnTo>
                  <a:pt x="539353" y="40682"/>
                </a:lnTo>
                <a:lnTo>
                  <a:pt x="572247" y="62550"/>
                </a:lnTo>
                <a:lnTo>
                  <a:pt x="603459" y="88609"/>
                </a:lnTo>
                <a:lnTo>
                  <a:pt x="632824" y="118615"/>
                </a:lnTo>
                <a:lnTo>
                  <a:pt x="660176" y="152323"/>
                </a:lnTo>
                <a:lnTo>
                  <a:pt x="685351" y="189491"/>
                </a:lnTo>
                <a:lnTo>
                  <a:pt x="708182" y="229875"/>
                </a:lnTo>
                <a:lnTo>
                  <a:pt x="728506" y="273229"/>
                </a:lnTo>
                <a:lnTo>
                  <a:pt x="746156" y="319311"/>
                </a:lnTo>
                <a:lnTo>
                  <a:pt x="760967" y="367876"/>
                </a:lnTo>
                <a:lnTo>
                  <a:pt x="772775" y="418680"/>
                </a:lnTo>
                <a:lnTo>
                  <a:pt x="781413" y="471480"/>
                </a:lnTo>
                <a:lnTo>
                  <a:pt x="786718" y="526032"/>
                </a:lnTo>
                <a:lnTo>
                  <a:pt x="788523" y="582092"/>
                </a:lnTo>
                <a:lnTo>
                  <a:pt x="786718" y="638151"/>
                </a:lnTo>
                <a:lnTo>
                  <a:pt x="781413" y="692703"/>
                </a:lnTo>
                <a:lnTo>
                  <a:pt x="772775" y="745503"/>
                </a:lnTo>
                <a:lnTo>
                  <a:pt x="760967" y="796307"/>
                </a:lnTo>
                <a:lnTo>
                  <a:pt x="746156" y="844872"/>
                </a:lnTo>
                <a:lnTo>
                  <a:pt x="728506" y="890954"/>
                </a:lnTo>
                <a:lnTo>
                  <a:pt x="708182" y="934308"/>
                </a:lnTo>
                <a:lnTo>
                  <a:pt x="685351" y="974692"/>
                </a:lnTo>
                <a:lnTo>
                  <a:pt x="660176" y="1011860"/>
                </a:lnTo>
                <a:lnTo>
                  <a:pt x="632824" y="1045568"/>
                </a:lnTo>
                <a:lnTo>
                  <a:pt x="603459" y="1075574"/>
                </a:lnTo>
                <a:lnTo>
                  <a:pt x="572247" y="1101633"/>
                </a:lnTo>
                <a:lnTo>
                  <a:pt x="539353" y="1123501"/>
                </a:lnTo>
                <a:lnTo>
                  <a:pt x="504942" y="1140933"/>
                </a:lnTo>
                <a:lnTo>
                  <a:pt x="432231" y="1161519"/>
                </a:lnTo>
                <a:lnTo>
                  <a:pt x="394261" y="1164184"/>
                </a:lnTo>
                <a:lnTo>
                  <a:pt x="356291" y="1161519"/>
                </a:lnTo>
                <a:lnTo>
                  <a:pt x="283580" y="1140933"/>
                </a:lnTo>
                <a:lnTo>
                  <a:pt x="249169" y="1123501"/>
                </a:lnTo>
                <a:lnTo>
                  <a:pt x="216275" y="1101633"/>
                </a:lnTo>
                <a:lnTo>
                  <a:pt x="185063" y="1075574"/>
                </a:lnTo>
                <a:lnTo>
                  <a:pt x="155698" y="1045568"/>
                </a:lnTo>
                <a:lnTo>
                  <a:pt x="128346" y="1011860"/>
                </a:lnTo>
                <a:lnTo>
                  <a:pt x="103171" y="974692"/>
                </a:lnTo>
                <a:lnTo>
                  <a:pt x="80340" y="934308"/>
                </a:lnTo>
                <a:lnTo>
                  <a:pt x="60016" y="890954"/>
                </a:lnTo>
                <a:lnTo>
                  <a:pt x="42366" y="844872"/>
                </a:lnTo>
                <a:lnTo>
                  <a:pt x="27555" y="796307"/>
                </a:lnTo>
                <a:lnTo>
                  <a:pt x="15747" y="745503"/>
                </a:lnTo>
                <a:lnTo>
                  <a:pt x="7109" y="692703"/>
                </a:lnTo>
                <a:lnTo>
                  <a:pt x="1804" y="638151"/>
                </a:lnTo>
                <a:lnTo>
                  <a:pt x="0" y="582092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6295510" y="5204841"/>
          <a:ext cx="590550" cy="988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847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48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" name="object 42"/>
          <p:cNvSpPr/>
          <p:nvPr/>
        </p:nvSpPr>
        <p:spPr>
          <a:xfrm>
            <a:off x="6143978" y="5104620"/>
            <a:ext cx="961390" cy="457200"/>
          </a:xfrm>
          <a:custGeom>
            <a:avLst/>
            <a:gdLst/>
            <a:ahLst/>
            <a:cxnLst/>
            <a:rect l="l" t="t" r="r" b="b"/>
            <a:pathLst>
              <a:path w="961389" h="457200">
                <a:moveTo>
                  <a:pt x="0" y="228600"/>
                </a:moveTo>
                <a:lnTo>
                  <a:pt x="17167" y="167829"/>
                </a:lnTo>
                <a:lnTo>
                  <a:pt x="65616" y="113221"/>
                </a:lnTo>
                <a:lnTo>
                  <a:pt x="100140" y="88909"/>
                </a:lnTo>
                <a:lnTo>
                  <a:pt x="140766" y="66955"/>
                </a:lnTo>
                <a:lnTo>
                  <a:pt x="186921" y="47631"/>
                </a:lnTo>
                <a:lnTo>
                  <a:pt x="238034" y="31210"/>
                </a:lnTo>
                <a:lnTo>
                  <a:pt x="293532" y="17964"/>
                </a:lnTo>
                <a:lnTo>
                  <a:pt x="352841" y="8165"/>
                </a:lnTo>
                <a:lnTo>
                  <a:pt x="415390" y="2086"/>
                </a:lnTo>
                <a:lnTo>
                  <a:pt x="480606" y="0"/>
                </a:lnTo>
                <a:lnTo>
                  <a:pt x="545821" y="2086"/>
                </a:lnTo>
                <a:lnTo>
                  <a:pt x="608370" y="8165"/>
                </a:lnTo>
                <a:lnTo>
                  <a:pt x="667679" y="17964"/>
                </a:lnTo>
                <a:lnTo>
                  <a:pt x="723177" y="31210"/>
                </a:lnTo>
                <a:lnTo>
                  <a:pt x="774289" y="47631"/>
                </a:lnTo>
                <a:lnTo>
                  <a:pt x="820445" y="66955"/>
                </a:lnTo>
                <a:lnTo>
                  <a:pt x="861071" y="88909"/>
                </a:lnTo>
                <a:lnTo>
                  <a:pt x="895595" y="113221"/>
                </a:lnTo>
                <a:lnTo>
                  <a:pt x="923443" y="139618"/>
                </a:lnTo>
                <a:lnTo>
                  <a:pt x="956824" y="197580"/>
                </a:lnTo>
                <a:lnTo>
                  <a:pt x="961212" y="228600"/>
                </a:lnTo>
                <a:lnTo>
                  <a:pt x="956824" y="259619"/>
                </a:lnTo>
                <a:lnTo>
                  <a:pt x="923443" y="317581"/>
                </a:lnTo>
                <a:lnTo>
                  <a:pt x="895595" y="343978"/>
                </a:lnTo>
                <a:lnTo>
                  <a:pt x="861071" y="368290"/>
                </a:lnTo>
                <a:lnTo>
                  <a:pt x="820445" y="390244"/>
                </a:lnTo>
                <a:lnTo>
                  <a:pt x="774289" y="409568"/>
                </a:lnTo>
                <a:lnTo>
                  <a:pt x="723177" y="425989"/>
                </a:lnTo>
                <a:lnTo>
                  <a:pt x="667679" y="439235"/>
                </a:lnTo>
                <a:lnTo>
                  <a:pt x="608370" y="449034"/>
                </a:lnTo>
                <a:lnTo>
                  <a:pt x="545821" y="455113"/>
                </a:lnTo>
                <a:lnTo>
                  <a:pt x="480606" y="457200"/>
                </a:lnTo>
                <a:lnTo>
                  <a:pt x="415390" y="455113"/>
                </a:lnTo>
                <a:lnTo>
                  <a:pt x="352841" y="449034"/>
                </a:lnTo>
                <a:lnTo>
                  <a:pt x="293532" y="439235"/>
                </a:lnTo>
                <a:lnTo>
                  <a:pt x="238034" y="425989"/>
                </a:lnTo>
                <a:lnTo>
                  <a:pt x="186921" y="409568"/>
                </a:lnTo>
                <a:lnTo>
                  <a:pt x="140766" y="390244"/>
                </a:lnTo>
                <a:lnTo>
                  <a:pt x="100140" y="368290"/>
                </a:lnTo>
                <a:lnTo>
                  <a:pt x="65616" y="343978"/>
                </a:lnTo>
                <a:lnTo>
                  <a:pt x="37768" y="317581"/>
                </a:lnTo>
                <a:lnTo>
                  <a:pt x="4387" y="259619"/>
                </a:lnTo>
                <a:lnTo>
                  <a:pt x="0" y="228600"/>
                </a:lnTo>
                <a:close/>
              </a:path>
            </a:pathLst>
          </a:custGeom>
          <a:ln w="5715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05573" y="5143821"/>
            <a:ext cx="788670" cy="1164590"/>
          </a:xfrm>
          <a:custGeom>
            <a:avLst/>
            <a:gdLst/>
            <a:ahLst/>
            <a:cxnLst/>
            <a:rect l="l" t="t" r="r" b="b"/>
            <a:pathLst>
              <a:path w="788670" h="1164589">
                <a:moveTo>
                  <a:pt x="0" y="582092"/>
                </a:moveTo>
                <a:lnTo>
                  <a:pt x="1804" y="526032"/>
                </a:lnTo>
                <a:lnTo>
                  <a:pt x="7109" y="471480"/>
                </a:lnTo>
                <a:lnTo>
                  <a:pt x="15747" y="418680"/>
                </a:lnTo>
                <a:lnTo>
                  <a:pt x="27555" y="367876"/>
                </a:lnTo>
                <a:lnTo>
                  <a:pt x="42366" y="319311"/>
                </a:lnTo>
                <a:lnTo>
                  <a:pt x="60016" y="273229"/>
                </a:lnTo>
                <a:lnTo>
                  <a:pt x="80340" y="229875"/>
                </a:lnTo>
                <a:lnTo>
                  <a:pt x="103171" y="189491"/>
                </a:lnTo>
                <a:lnTo>
                  <a:pt x="128346" y="152323"/>
                </a:lnTo>
                <a:lnTo>
                  <a:pt x="155698" y="118615"/>
                </a:lnTo>
                <a:lnTo>
                  <a:pt x="185063" y="88609"/>
                </a:lnTo>
                <a:lnTo>
                  <a:pt x="216275" y="62550"/>
                </a:lnTo>
                <a:lnTo>
                  <a:pt x="249169" y="40682"/>
                </a:lnTo>
                <a:lnTo>
                  <a:pt x="283580" y="23250"/>
                </a:lnTo>
                <a:lnTo>
                  <a:pt x="356291" y="2664"/>
                </a:lnTo>
                <a:lnTo>
                  <a:pt x="394261" y="0"/>
                </a:lnTo>
                <a:lnTo>
                  <a:pt x="432231" y="2664"/>
                </a:lnTo>
                <a:lnTo>
                  <a:pt x="504942" y="23250"/>
                </a:lnTo>
                <a:lnTo>
                  <a:pt x="539353" y="40682"/>
                </a:lnTo>
                <a:lnTo>
                  <a:pt x="572247" y="62550"/>
                </a:lnTo>
                <a:lnTo>
                  <a:pt x="603459" y="88609"/>
                </a:lnTo>
                <a:lnTo>
                  <a:pt x="632824" y="118615"/>
                </a:lnTo>
                <a:lnTo>
                  <a:pt x="660176" y="152323"/>
                </a:lnTo>
                <a:lnTo>
                  <a:pt x="685351" y="189491"/>
                </a:lnTo>
                <a:lnTo>
                  <a:pt x="708182" y="229875"/>
                </a:lnTo>
                <a:lnTo>
                  <a:pt x="728506" y="273229"/>
                </a:lnTo>
                <a:lnTo>
                  <a:pt x="746156" y="319311"/>
                </a:lnTo>
                <a:lnTo>
                  <a:pt x="760967" y="367876"/>
                </a:lnTo>
                <a:lnTo>
                  <a:pt x="772775" y="418680"/>
                </a:lnTo>
                <a:lnTo>
                  <a:pt x="781413" y="471480"/>
                </a:lnTo>
                <a:lnTo>
                  <a:pt x="786718" y="526032"/>
                </a:lnTo>
                <a:lnTo>
                  <a:pt x="788523" y="582092"/>
                </a:lnTo>
                <a:lnTo>
                  <a:pt x="786718" y="638151"/>
                </a:lnTo>
                <a:lnTo>
                  <a:pt x="781413" y="692703"/>
                </a:lnTo>
                <a:lnTo>
                  <a:pt x="772775" y="745503"/>
                </a:lnTo>
                <a:lnTo>
                  <a:pt x="760967" y="796307"/>
                </a:lnTo>
                <a:lnTo>
                  <a:pt x="746156" y="844872"/>
                </a:lnTo>
                <a:lnTo>
                  <a:pt x="728506" y="890954"/>
                </a:lnTo>
                <a:lnTo>
                  <a:pt x="708182" y="934308"/>
                </a:lnTo>
                <a:lnTo>
                  <a:pt x="685351" y="974692"/>
                </a:lnTo>
                <a:lnTo>
                  <a:pt x="660176" y="1011860"/>
                </a:lnTo>
                <a:lnTo>
                  <a:pt x="632824" y="1045568"/>
                </a:lnTo>
                <a:lnTo>
                  <a:pt x="603459" y="1075574"/>
                </a:lnTo>
                <a:lnTo>
                  <a:pt x="572247" y="1101633"/>
                </a:lnTo>
                <a:lnTo>
                  <a:pt x="539353" y="1123501"/>
                </a:lnTo>
                <a:lnTo>
                  <a:pt x="504942" y="1140933"/>
                </a:lnTo>
                <a:lnTo>
                  <a:pt x="432231" y="1161519"/>
                </a:lnTo>
                <a:lnTo>
                  <a:pt x="394261" y="1164184"/>
                </a:lnTo>
                <a:lnTo>
                  <a:pt x="356291" y="1161519"/>
                </a:lnTo>
                <a:lnTo>
                  <a:pt x="283580" y="1140933"/>
                </a:lnTo>
                <a:lnTo>
                  <a:pt x="249169" y="1123501"/>
                </a:lnTo>
                <a:lnTo>
                  <a:pt x="216275" y="1101633"/>
                </a:lnTo>
                <a:lnTo>
                  <a:pt x="185063" y="1075574"/>
                </a:lnTo>
                <a:lnTo>
                  <a:pt x="155698" y="1045568"/>
                </a:lnTo>
                <a:lnTo>
                  <a:pt x="128346" y="1011860"/>
                </a:lnTo>
                <a:lnTo>
                  <a:pt x="103171" y="974692"/>
                </a:lnTo>
                <a:lnTo>
                  <a:pt x="80340" y="934308"/>
                </a:lnTo>
                <a:lnTo>
                  <a:pt x="60016" y="890954"/>
                </a:lnTo>
                <a:lnTo>
                  <a:pt x="42366" y="844872"/>
                </a:lnTo>
                <a:lnTo>
                  <a:pt x="27555" y="796307"/>
                </a:lnTo>
                <a:lnTo>
                  <a:pt x="15747" y="745503"/>
                </a:lnTo>
                <a:lnTo>
                  <a:pt x="7109" y="692703"/>
                </a:lnTo>
                <a:lnTo>
                  <a:pt x="1804" y="638151"/>
                </a:lnTo>
                <a:lnTo>
                  <a:pt x="0" y="582092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44"/>
              <p:cNvSpPr txBox="1"/>
              <p:nvPr/>
            </p:nvSpPr>
            <p:spPr>
              <a:xfrm>
                <a:off x="2290250" y="2593341"/>
                <a:ext cx="250825" cy="1056005"/>
              </a:xfrm>
              <a:prstGeom prst="rect">
                <a:avLst/>
              </a:prstGeom>
            </p:spPr>
            <p:txBody>
              <a:bodyPr vert="horz" wrap="square" lIns="0" tIns="88900" rIns="0" bIns="0" rtlCol="0">
                <a:spAutoFit/>
              </a:bodyPr>
              <a:lstStyle/>
              <a:p>
                <a:pPr marL="38100">
                  <a:spcBef>
                    <a:spcPts val="700"/>
                  </a:spcBef>
                </a:pPr>
                <a:r>
                  <a:rPr spc="-70" dirty="0"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US" sz="1950" i="1" spc="-104" baseline="-17094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  <a:p>
                <a:pPr marL="69850">
                  <a:spcBef>
                    <a:spcPts val="600"/>
                  </a:spcBef>
                </a:pPr>
                <a:r>
                  <a:rPr dirty="0">
                    <a:latin typeface="Cambria Math"/>
                    <a:cs typeface="Cambria Math"/>
                  </a:rPr>
                  <a:t>𝐼</a:t>
                </a:r>
              </a:p>
              <a:p>
                <a:pPr marL="44450">
                  <a:spcBef>
                    <a:spcPts val="430"/>
                  </a:spcBef>
                </a:pPr>
                <a:r>
                  <a:rPr dirty="0">
                    <a:latin typeface="Cambria Math"/>
                    <a:cs typeface="Cambria Math"/>
                  </a:rPr>
                  <a:t>𝑂</a:t>
                </a:r>
              </a:p>
            </p:txBody>
          </p:sp>
        </mc:Choice>
        <mc:Fallback xmlns="">
          <p:sp>
            <p:nvSpPr>
              <p:cNvPr id="44" name="object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250" y="2593341"/>
                <a:ext cx="250825" cy="1056005"/>
              </a:xfrm>
              <a:prstGeom prst="rect">
                <a:avLst/>
              </a:prstGeom>
              <a:blipFill>
                <a:blip r:embed="rId4"/>
                <a:stretch>
                  <a:fillRect l="-43902" r="-36585" b="-1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6093" y="347736"/>
            <a:ext cx="5705856" cy="4968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A4E243-A470-46EC-8EE2-D0EE42ED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93" y="1049713"/>
            <a:ext cx="9866308" cy="58082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68" y="405336"/>
            <a:ext cx="5705856" cy="4968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2F54452-58BF-4F25-B4FD-5FCE9F0A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0" y="1102382"/>
            <a:ext cx="9727200" cy="53502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568" y="383736"/>
            <a:ext cx="6105144" cy="4968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2A32D22-36DD-4849-AF43-A29260E4C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400" y="1222195"/>
            <a:ext cx="10087200" cy="52520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568" y="340537"/>
            <a:ext cx="6102096" cy="4968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8E4BAAB-5BA5-44EF-8A8E-4C10A563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81" y="947821"/>
            <a:ext cx="10004419" cy="59101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5705" y="3747752"/>
            <a:ext cx="85725" cy="1038860"/>
          </a:xfrm>
          <a:custGeom>
            <a:avLst/>
            <a:gdLst/>
            <a:ahLst/>
            <a:cxnLst/>
            <a:rect l="l" t="t" r="r" b="b"/>
            <a:pathLst>
              <a:path w="85725" h="1038860">
                <a:moveTo>
                  <a:pt x="50753" y="57149"/>
                </a:moveTo>
                <a:lnTo>
                  <a:pt x="34971" y="57149"/>
                </a:lnTo>
                <a:lnTo>
                  <a:pt x="28575" y="63545"/>
                </a:lnTo>
                <a:lnTo>
                  <a:pt x="28575" y="1031894"/>
                </a:lnTo>
                <a:lnTo>
                  <a:pt x="34970" y="1038291"/>
                </a:lnTo>
                <a:lnTo>
                  <a:pt x="50753" y="1038291"/>
                </a:lnTo>
                <a:lnTo>
                  <a:pt x="57150" y="1031894"/>
                </a:lnTo>
                <a:lnTo>
                  <a:pt x="57150" y="63545"/>
                </a:lnTo>
                <a:lnTo>
                  <a:pt x="50753" y="57149"/>
                </a:lnTo>
                <a:close/>
              </a:path>
              <a:path w="85725" h="1038860">
                <a:moveTo>
                  <a:pt x="42862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63545"/>
                </a:lnTo>
                <a:lnTo>
                  <a:pt x="34971" y="57149"/>
                </a:lnTo>
                <a:lnTo>
                  <a:pt x="71437" y="57149"/>
                </a:lnTo>
                <a:lnTo>
                  <a:pt x="42862" y="0"/>
                </a:lnTo>
                <a:close/>
              </a:path>
              <a:path w="85725" h="1038860">
                <a:moveTo>
                  <a:pt x="71437" y="57149"/>
                </a:moveTo>
                <a:lnTo>
                  <a:pt x="50753" y="57149"/>
                </a:lnTo>
                <a:lnTo>
                  <a:pt x="57150" y="63545"/>
                </a:lnTo>
                <a:lnTo>
                  <a:pt x="57150" y="85724"/>
                </a:lnTo>
                <a:lnTo>
                  <a:pt x="85725" y="85724"/>
                </a:lnTo>
                <a:lnTo>
                  <a:pt x="71437" y="57149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8002" y="3365678"/>
            <a:ext cx="1498600" cy="1772285"/>
          </a:xfrm>
          <a:custGeom>
            <a:avLst/>
            <a:gdLst/>
            <a:ahLst/>
            <a:cxnLst/>
            <a:rect l="l" t="t" r="r" b="b"/>
            <a:pathLst>
              <a:path w="1498600" h="1772285">
                <a:moveTo>
                  <a:pt x="1498587" y="826262"/>
                </a:moveTo>
                <a:lnTo>
                  <a:pt x="1490040" y="813003"/>
                </a:lnTo>
                <a:lnTo>
                  <a:pt x="1481201" y="811085"/>
                </a:lnTo>
                <a:lnTo>
                  <a:pt x="1474203" y="815594"/>
                </a:lnTo>
                <a:lnTo>
                  <a:pt x="1469771" y="809117"/>
                </a:lnTo>
                <a:lnTo>
                  <a:pt x="1428051" y="748372"/>
                </a:lnTo>
                <a:lnTo>
                  <a:pt x="1414208" y="773366"/>
                </a:lnTo>
                <a:lnTo>
                  <a:pt x="16332" y="0"/>
                </a:lnTo>
                <a:lnTo>
                  <a:pt x="7632" y="2501"/>
                </a:lnTo>
                <a:lnTo>
                  <a:pt x="0" y="16306"/>
                </a:lnTo>
                <a:lnTo>
                  <a:pt x="2501" y="25006"/>
                </a:lnTo>
                <a:lnTo>
                  <a:pt x="1400378" y="798372"/>
                </a:lnTo>
                <a:lnTo>
                  <a:pt x="1386547" y="823379"/>
                </a:lnTo>
                <a:lnTo>
                  <a:pt x="1457528" y="826338"/>
                </a:lnTo>
                <a:lnTo>
                  <a:pt x="80645" y="1713407"/>
                </a:lnTo>
                <a:lnTo>
                  <a:pt x="65163" y="1689379"/>
                </a:lnTo>
                <a:lnTo>
                  <a:pt x="16319" y="1771840"/>
                </a:lnTo>
                <a:lnTo>
                  <a:pt x="111594" y="1761451"/>
                </a:lnTo>
                <a:lnTo>
                  <a:pt x="103860" y="1749437"/>
                </a:lnTo>
                <a:lnTo>
                  <a:pt x="96113" y="1737423"/>
                </a:lnTo>
                <a:lnTo>
                  <a:pt x="1496682" y="835113"/>
                </a:lnTo>
                <a:lnTo>
                  <a:pt x="1498587" y="826262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057615" y="3814584"/>
            <a:ext cx="2072639" cy="756920"/>
            <a:chOff x="4533614" y="3814584"/>
            <a:chExt cx="2072639" cy="756920"/>
          </a:xfrm>
        </p:grpSpPr>
        <p:sp>
          <p:nvSpPr>
            <p:cNvPr id="5" name="object 5"/>
            <p:cNvSpPr/>
            <p:nvPr/>
          </p:nvSpPr>
          <p:spPr>
            <a:xfrm>
              <a:off x="5263477" y="4161293"/>
              <a:ext cx="1343025" cy="85725"/>
            </a:xfrm>
            <a:custGeom>
              <a:avLst/>
              <a:gdLst/>
              <a:ahLst/>
              <a:cxnLst/>
              <a:rect l="l" t="t" r="r" b="b"/>
              <a:pathLst>
                <a:path w="1343025" h="85725">
                  <a:moveTo>
                    <a:pt x="1257357" y="0"/>
                  </a:moveTo>
                  <a:lnTo>
                    <a:pt x="1257101" y="28573"/>
                  </a:lnTo>
                  <a:lnTo>
                    <a:pt x="1279278" y="28771"/>
                  </a:lnTo>
                  <a:lnTo>
                    <a:pt x="1285618" y="35224"/>
                  </a:lnTo>
                  <a:lnTo>
                    <a:pt x="1285476" y="51005"/>
                  </a:lnTo>
                  <a:lnTo>
                    <a:pt x="1279023" y="57345"/>
                  </a:lnTo>
                  <a:lnTo>
                    <a:pt x="1256844" y="57345"/>
                  </a:lnTo>
                  <a:lnTo>
                    <a:pt x="1256591" y="85721"/>
                  </a:lnTo>
                  <a:lnTo>
                    <a:pt x="1314634" y="57345"/>
                  </a:lnTo>
                  <a:lnTo>
                    <a:pt x="1279023" y="57345"/>
                  </a:lnTo>
                  <a:lnTo>
                    <a:pt x="1315040" y="57147"/>
                  </a:lnTo>
                  <a:lnTo>
                    <a:pt x="1342696" y="43627"/>
                  </a:lnTo>
                  <a:lnTo>
                    <a:pt x="1257357" y="0"/>
                  </a:lnTo>
                  <a:close/>
                </a:path>
                <a:path w="1343025" h="85725">
                  <a:moveTo>
                    <a:pt x="1257101" y="28573"/>
                  </a:moveTo>
                  <a:lnTo>
                    <a:pt x="1256846" y="57147"/>
                  </a:lnTo>
                  <a:lnTo>
                    <a:pt x="1279023" y="57345"/>
                  </a:lnTo>
                  <a:lnTo>
                    <a:pt x="1285476" y="51005"/>
                  </a:lnTo>
                  <a:lnTo>
                    <a:pt x="1285618" y="35224"/>
                  </a:lnTo>
                  <a:lnTo>
                    <a:pt x="1279278" y="28771"/>
                  </a:lnTo>
                  <a:lnTo>
                    <a:pt x="1257101" y="28573"/>
                  </a:lnTo>
                  <a:close/>
                </a:path>
                <a:path w="1343025" h="85725">
                  <a:moveTo>
                    <a:pt x="6595" y="17392"/>
                  </a:moveTo>
                  <a:lnTo>
                    <a:pt x="140" y="23732"/>
                  </a:lnTo>
                  <a:lnTo>
                    <a:pt x="0" y="39513"/>
                  </a:lnTo>
                  <a:lnTo>
                    <a:pt x="6339" y="45966"/>
                  </a:lnTo>
                  <a:lnTo>
                    <a:pt x="1256846" y="57147"/>
                  </a:lnTo>
                  <a:lnTo>
                    <a:pt x="1257101" y="28573"/>
                  </a:lnTo>
                  <a:lnTo>
                    <a:pt x="6595" y="17392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46314" y="3827284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8"/>
                  </a:lnTo>
                  <a:lnTo>
                    <a:pt x="92309" y="122843"/>
                  </a:lnTo>
                  <a:lnTo>
                    <a:pt x="65531" y="156792"/>
                  </a:lnTo>
                  <a:lnTo>
                    <a:pt x="42854" y="193813"/>
                  </a:lnTo>
                  <a:lnTo>
                    <a:pt x="24619" y="233563"/>
                  </a:lnTo>
                  <a:lnTo>
                    <a:pt x="11170" y="275699"/>
                  </a:lnTo>
                  <a:lnTo>
                    <a:pt x="2849" y="319878"/>
                  </a:lnTo>
                  <a:lnTo>
                    <a:pt x="0" y="365758"/>
                  </a:lnTo>
                  <a:lnTo>
                    <a:pt x="2849" y="411638"/>
                  </a:lnTo>
                  <a:lnTo>
                    <a:pt x="11170" y="455818"/>
                  </a:lnTo>
                  <a:lnTo>
                    <a:pt x="24619" y="497954"/>
                  </a:lnTo>
                  <a:lnTo>
                    <a:pt x="42854" y="537704"/>
                  </a:lnTo>
                  <a:lnTo>
                    <a:pt x="65532" y="574725"/>
                  </a:lnTo>
                  <a:lnTo>
                    <a:pt x="92309" y="608674"/>
                  </a:lnTo>
                  <a:lnTo>
                    <a:pt x="122844" y="639209"/>
                  </a:lnTo>
                  <a:lnTo>
                    <a:pt x="156793" y="665986"/>
                  </a:lnTo>
                  <a:lnTo>
                    <a:pt x="193814" y="688664"/>
                  </a:lnTo>
                  <a:lnTo>
                    <a:pt x="233564" y="706898"/>
                  </a:lnTo>
                  <a:lnTo>
                    <a:pt x="275700" y="720348"/>
                  </a:lnTo>
                  <a:lnTo>
                    <a:pt x="319879" y="728668"/>
                  </a:lnTo>
                  <a:lnTo>
                    <a:pt x="365759" y="731518"/>
                  </a:lnTo>
                  <a:lnTo>
                    <a:pt x="411640" y="728668"/>
                  </a:lnTo>
                  <a:lnTo>
                    <a:pt x="455819" y="720348"/>
                  </a:lnTo>
                  <a:lnTo>
                    <a:pt x="497955" y="706898"/>
                  </a:lnTo>
                  <a:lnTo>
                    <a:pt x="537705" y="688664"/>
                  </a:lnTo>
                  <a:lnTo>
                    <a:pt x="574726" y="665986"/>
                  </a:lnTo>
                  <a:lnTo>
                    <a:pt x="608675" y="639209"/>
                  </a:lnTo>
                  <a:lnTo>
                    <a:pt x="639210" y="608674"/>
                  </a:lnTo>
                  <a:lnTo>
                    <a:pt x="665988" y="574725"/>
                  </a:lnTo>
                  <a:lnTo>
                    <a:pt x="688665" y="537704"/>
                  </a:lnTo>
                  <a:lnTo>
                    <a:pt x="706900" y="497954"/>
                  </a:lnTo>
                  <a:lnTo>
                    <a:pt x="720349" y="455818"/>
                  </a:lnTo>
                  <a:lnTo>
                    <a:pt x="728670" y="411638"/>
                  </a:lnTo>
                  <a:lnTo>
                    <a:pt x="731519" y="365758"/>
                  </a:lnTo>
                  <a:lnTo>
                    <a:pt x="728670" y="319878"/>
                  </a:lnTo>
                  <a:lnTo>
                    <a:pt x="720349" y="275699"/>
                  </a:lnTo>
                  <a:lnTo>
                    <a:pt x="706900" y="233563"/>
                  </a:lnTo>
                  <a:lnTo>
                    <a:pt x="688665" y="193813"/>
                  </a:lnTo>
                  <a:lnTo>
                    <a:pt x="665988" y="156792"/>
                  </a:lnTo>
                  <a:lnTo>
                    <a:pt x="639210" y="122843"/>
                  </a:lnTo>
                  <a:lnTo>
                    <a:pt x="608675" y="92308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6314" y="3827284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913" y="379626"/>
            <a:ext cx="5815583" cy="38709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860106" y="3003532"/>
            <a:ext cx="756920" cy="756920"/>
            <a:chOff x="2336106" y="3003532"/>
            <a:chExt cx="756920" cy="756920"/>
          </a:xfrm>
        </p:grpSpPr>
        <p:sp>
          <p:nvSpPr>
            <p:cNvPr id="10" name="object 10"/>
            <p:cNvSpPr/>
            <p:nvPr/>
          </p:nvSpPr>
          <p:spPr>
            <a:xfrm>
              <a:off x="2348806" y="3016232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60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8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59" y="731519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7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7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19" y="365760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48806" y="3016232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55222" y="3204971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0106" y="4759055"/>
            <a:ext cx="756920" cy="756920"/>
            <a:chOff x="2336106" y="4759055"/>
            <a:chExt cx="756920" cy="756920"/>
          </a:xfrm>
        </p:grpSpPr>
        <p:sp>
          <p:nvSpPr>
            <p:cNvPr id="14" name="object 14"/>
            <p:cNvSpPr/>
            <p:nvPr/>
          </p:nvSpPr>
          <p:spPr>
            <a:xfrm>
              <a:off x="2348806" y="4771755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2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60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8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59" y="731520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8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7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19" y="365760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2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48806" y="4771755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52731" y="401574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117472" y="3826459"/>
            <a:ext cx="756920" cy="756920"/>
            <a:chOff x="6593472" y="3826459"/>
            <a:chExt cx="756920" cy="756920"/>
          </a:xfrm>
        </p:grpSpPr>
        <p:sp>
          <p:nvSpPr>
            <p:cNvPr id="18" name="object 18"/>
            <p:cNvSpPr/>
            <p:nvPr/>
          </p:nvSpPr>
          <p:spPr>
            <a:xfrm>
              <a:off x="6606172" y="3839159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2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60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8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59" y="731519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8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8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20" y="365760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2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06172" y="3839159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412590" y="4027932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036131" y="2983594"/>
          <a:ext cx="701675" cy="1006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4D4D6"/>
                      </a:solidFill>
                      <a:prstDash val="solid"/>
                    </a:lnR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70C0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76200">
                      <a:solidFill>
                        <a:srgbClr val="0070C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76200">
                      <a:solidFill>
                        <a:srgbClr val="0070C0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76200">
                      <a:solidFill>
                        <a:srgbClr val="0070C0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76200">
                      <a:solidFill>
                        <a:srgbClr val="0070C0"/>
                      </a:solidFill>
                      <a:prstDash val="solid"/>
                    </a:lnR>
                    <a:lnT w="76200">
                      <a:solidFill>
                        <a:srgbClr val="0070C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9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70C0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76200">
                      <a:solidFill>
                        <a:srgbClr val="0070C0"/>
                      </a:solidFill>
                      <a:prstDash val="solid"/>
                    </a:lnR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2711341" y="2940812"/>
                <a:ext cx="250825" cy="1056005"/>
              </a:xfrm>
              <a:prstGeom prst="rect">
                <a:avLst/>
              </a:prstGeom>
            </p:spPr>
            <p:txBody>
              <a:bodyPr vert="horz" wrap="square" lIns="0" tIns="88900" rIns="0" bIns="0" rtlCol="0">
                <a:spAutoFit/>
              </a:bodyPr>
              <a:lstStyle/>
              <a:p>
                <a:pPr marL="38100">
                  <a:spcBef>
                    <a:spcPts val="700"/>
                  </a:spcBef>
                </a:pPr>
                <a:r>
                  <a:rPr spc="-70" dirty="0"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US" sz="1950" i="1" spc="-104" baseline="-17094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  <a:p>
                <a:pPr marL="69850">
                  <a:spcBef>
                    <a:spcPts val="600"/>
                  </a:spcBef>
                </a:pPr>
                <a:r>
                  <a:rPr dirty="0">
                    <a:latin typeface="Cambria Math"/>
                    <a:cs typeface="Cambria Math"/>
                  </a:rPr>
                  <a:t>𝐼</a:t>
                </a:r>
              </a:p>
              <a:p>
                <a:pPr marL="44450">
                  <a:spcBef>
                    <a:spcPts val="430"/>
                  </a:spcBef>
                </a:pPr>
                <a:r>
                  <a:rPr dirty="0">
                    <a:latin typeface="Cambria Math"/>
                    <a:cs typeface="Cambria Math"/>
                  </a:rPr>
                  <a:t>𝑂</a:t>
                </a: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341" y="2940812"/>
                <a:ext cx="250825" cy="1056005"/>
              </a:xfrm>
              <a:prstGeom prst="rect">
                <a:avLst/>
              </a:prstGeom>
              <a:blipFill>
                <a:blip r:embed="rId3"/>
                <a:stretch>
                  <a:fillRect l="-43902" r="-36585" b="-1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3"/>
              <p:cNvSpPr txBox="1"/>
              <p:nvPr/>
            </p:nvSpPr>
            <p:spPr>
              <a:xfrm>
                <a:off x="1229241" y="1093772"/>
                <a:ext cx="4622165" cy="1851661"/>
              </a:xfrm>
              <a:prstGeom prst="rect">
                <a:avLst/>
              </a:prstGeom>
            </p:spPr>
            <p:txBody>
              <a:bodyPr vert="horz" wrap="square" lIns="0" tIns="69215" rIns="0" bIns="0" rtlCol="0">
                <a:spAutoFit/>
              </a:bodyPr>
              <a:lstStyle/>
              <a:p>
                <a:pPr marL="358140" indent="-320040">
                  <a:spcBef>
                    <a:spcPts val="545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000" spc="-10" dirty="0">
                    <a:latin typeface="Calibri"/>
                    <a:cs typeface="Calibri"/>
                  </a:rPr>
                  <a:t>Continue</a:t>
                </a:r>
                <a:r>
                  <a:rPr sz="3000" spc="-40" dirty="0">
                    <a:latin typeface="Calibri"/>
                    <a:cs typeface="Calibri"/>
                  </a:rPr>
                  <a:t> </a:t>
                </a:r>
                <a:r>
                  <a:rPr sz="3000" spc="-10" dirty="0">
                    <a:latin typeface="Calibri"/>
                    <a:cs typeface="Calibri"/>
                  </a:rPr>
                  <a:t>until</a:t>
                </a:r>
                <a:r>
                  <a:rPr sz="3000" spc="-30" dirty="0">
                    <a:latin typeface="Calibri"/>
                    <a:cs typeface="Calibri"/>
                  </a:rPr>
                  <a:t> </a:t>
                </a:r>
                <a:r>
                  <a:rPr sz="3000" spc="-20" dirty="0">
                    <a:latin typeface="Calibri"/>
                    <a:cs typeface="Calibri"/>
                  </a:rPr>
                  <a:t>convergence</a:t>
                </a:r>
                <a:endParaRPr sz="3000" dirty="0">
                  <a:latin typeface="Calibri"/>
                  <a:cs typeface="Calibri"/>
                </a:endParaRPr>
              </a:p>
              <a:p>
                <a:pPr marL="650875" lvl="1" indent="-274320">
                  <a:spcBef>
                    <a:spcPts val="41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600" spc="-15" dirty="0">
                    <a:latin typeface="Calibri"/>
                    <a:cs typeface="Calibri"/>
                  </a:rPr>
                  <a:t>Update</a:t>
                </a:r>
                <a:r>
                  <a:rPr sz="2600" spc="-25" dirty="0">
                    <a:latin typeface="Calibri"/>
                    <a:cs typeface="Calibri"/>
                  </a:rPr>
                  <a:t> </a:t>
                </a:r>
                <a:r>
                  <a:rPr sz="2800" spc="240" dirty="0">
                    <a:latin typeface="Cambria Math"/>
                    <a:cs typeface="Cambria Math"/>
                  </a:rPr>
                  <a:t>𝑧</a:t>
                </a:r>
                <a14:m>
                  <m:oMath xmlns:m="http://schemas.openxmlformats.org/officeDocument/2006/math">
                    <m:r>
                      <a:rPr lang="en-US" sz="3000" i="1" spc="1110" baseline="-16666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3000" baseline="-16666" dirty="0">
                  <a:latin typeface="Cambria Math"/>
                  <a:cs typeface="Cambria Math"/>
                </a:endParaRPr>
              </a:p>
              <a:p>
                <a:pPr marL="650875" lvl="1" indent="-274320">
                  <a:spcBef>
                    <a:spcPts val="33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  <a:tab pos="1786889" algn="l"/>
                  </a:tabLst>
                </a:pPr>
                <a:r>
                  <a:rPr sz="2600" spc="-10" dirty="0">
                    <a:latin typeface="Calibri"/>
                    <a:cs typeface="Calibri"/>
                  </a:rPr>
                  <a:t>U</a:t>
                </a:r>
                <a:r>
                  <a:rPr sz="2600" spc="-5" dirty="0">
                    <a:latin typeface="Calibri"/>
                    <a:cs typeface="Calibri"/>
                  </a:rPr>
                  <a:t>pd</a:t>
                </a:r>
                <a:r>
                  <a:rPr sz="2600" spc="-20" dirty="0">
                    <a:latin typeface="Calibri"/>
                    <a:cs typeface="Calibri"/>
                  </a:rPr>
                  <a:t>a</a:t>
                </a:r>
                <a:r>
                  <a:rPr sz="2600" spc="-25" dirty="0">
                    <a:latin typeface="Calibri"/>
                    <a:cs typeface="Calibri"/>
                  </a:rPr>
                  <a:t>t</a:t>
                </a:r>
                <a:r>
                  <a:rPr sz="2600" dirty="0">
                    <a:latin typeface="Calibri"/>
                    <a:cs typeface="Calibri"/>
                  </a:rPr>
                  <a:t>e	</a:t>
                </a:r>
                <a:r>
                  <a:rPr sz="2800" spc="-459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000" i="1" spc="1110" baseline="-16666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600" dirty="0">
                    <a:latin typeface="Calibri"/>
                    <a:cs typeface="Calibri"/>
                  </a:rPr>
                  <a:t>=</a:t>
                </a:r>
                <a:r>
                  <a:rPr sz="2400" spc="-6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 </a:t>
                </a:r>
                <a:r>
                  <a:rPr sz="2800" spc="-6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𝜙</a:t>
                </a:r>
                <a14:m>
                  <m:oMath xmlns:m="http://schemas.openxmlformats.org/officeDocument/2006/math">
                    <m:r>
                      <a:rPr lang="en-US" sz="1400" i="1" spc="-6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mbria Math"/>
                      </a:rPr>
                      <m:t>2</m:t>
                    </m:r>
                  </m:oMath>
                </a14:m>
                <a:r>
                  <a:rPr sz="2400" spc="-6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(𝑓</a:t>
                </a:r>
                <a14:m>
                  <m:oMath xmlns:m="http://schemas.openxmlformats.org/officeDocument/2006/math">
                    <m:r>
                      <a:rPr lang="en-US" sz="1600" spc="-60" dirty="0">
                        <a:solidFill>
                          <a:srgbClr val="0000FF"/>
                        </a:solidFill>
                        <a:latin typeface="Cambria Math"/>
                        <a:cs typeface="Cambria Math"/>
                      </a:rPr>
                      <m:t>𝑣</m:t>
                    </m:r>
                  </m:oMath>
                </a14:m>
                <a:r>
                  <a:rPr sz="2400" spc="-6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, 𝑧</a:t>
                </a:r>
                <a14:m>
                  <m:oMath xmlns:m="http://schemas.openxmlformats.org/officeDocument/2006/math">
                    <m:r>
                      <a:rPr lang="en-US" sz="1600" spc="-60" dirty="0">
                        <a:solidFill>
                          <a:srgbClr val="0000FF"/>
                        </a:solidFill>
                        <a:latin typeface="Cambria Math"/>
                        <a:cs typeface="Cambria Math"/>
                      </a:rPr>
                      <m:t>𝑣</m:t>
                    </m:r>
                  </m:oMath>
                </a14:m>
                <a:r>
                  <a:rPr sz="2400" spc="-60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)</a:t>
                </a:r>
              </a:p>
              <a:p>
                <a:pPr marL="1927860">
                  <a:spcBef>
                    <a:spcPts val="400"/>
                  </a:spcBef>
                </a:pPr>
                <a:r>
                  <a:rPr b="1" dirty="0">
                    <a:solidFill>
                      <a:srgbClr val="008000"/>
                    </a:solidFill>
                    <a:latin typeface="Arial"/>
                    <a:cs typeface="Arial"/>
                  </a:rPr>
                  <a:t>Ground</a:t>
                </a:r>
                <a:r>
                  <a:rPr b="1" spc="-45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b="1" spc="-5" dirty="0">
                    <a:solidFill>
                      <a:srgbClr val="008000"/>
                    </a:solidFill>
                    <a:latin typeface="Arial"/>
                    <a:cs typeface="Arial"/>
                  </a:rPr>
                  <a:t>truth:</a:t>
                </a:r>
                <a:r>
                  <a:rPr b="1" spc="-40" dirty="0">
                    <a:solidFill>
                      <a:srgbClr val="008000"/>
                    </a:solidFill>
                    <a:latin typeface="Arial"/>
                    <a:cs typeface="Arial"/>
                  </a:rPr>
                  <a:t> </a:t>
                </a:r>
                <a:r>
                  <a:rPr b="1" dirty="0">
                    <a:solidFill>
                      <a:srgbClr val="008000"/>
                    </a:solidFill>
                    <a:latin typeface="Arial"/>
                    <a:cs typeface="Arial"/>
                  </a:rPr>
                  <a:t>1</a:t>
                </a:r>
                <a:endParaRPr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3" name="objec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41" y="1093772"/>
                <a:ext cx="4622165" cy="1851661"/>
              </a:xfrm>
              <a:prstGeom prst="rect">
                <a:avLst/>
              </a:prstGeom>
              <a:blipFill>
                <a:blip r:embed="rId4"/>
                <a:stretch>
                  <a:fillRect l="-2770" t="-2632" r="-3430" b="-6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24"/>
          <p:cNvSpPr/>
          <p:nvPr/>
        </p:nvSpPr>
        <p:spPr>
          <a:xfrm>
            <a:off x="3052070" y="3637444"/>
            <a:ext cx="702310" cy="403225"/>
          </a:xfrm>
          <a:custGeom>
            <a:avLst/>
            <a:gdLst/>
            <a:ahLst/>
            <a:cxnLst/>
            <a:rect l="l" t="t" r="r" b="b"/>
            <a:pathLst>
              <a:path w="702310" h="403225">
                <a:moveTo>
                  <a:pt x="0" y="201612"/>
                </a:moveTo>
                <a:lnTo>
                  <a:pt x="17892" y="137887"/>
                </a:lnTo>
                <a:lnTo>
                  <a:pt x="67715" y="82542"/>
                </a:lnTo>
                <a:lnTo>
                  <a:pt x="102794" y="59050"/>
                </a:lnTo>
                <a:lnTo>
                  <a:pt x="143688" y="38899"/>
                </a:lnTo>
                <a:lnTo>
                  <a:pt x="189675" y="22503"/>
                </a:lnTo>
                <a:lnTo>
                  <a:pt x="240031" y="10278"/>
                </a:lnTo>
                <a:lnTo>
                  <a:pt x="294034" y="2638"/>
                </a:lnTo>
                <a:lnTo>
                  <a:pt x="350962" y="0"/>
                </a:lnTo>
                <a:lnTo>
                  <a:pt x="407890" y="2638"/>
                </a:lnTo>
                <a:lnTo>
                  <a:pt x="461893" y="10278"/>
                </a:lnTo>
                <a:lnTo>
                  <a:pt x="512249" y="22503"/>
                </a:lnTo>
                <a:lnTo>
                  <a:pt x="558236" y="38899"/>
                </a:lnTo>
                <a:lnTo>
                  <a:pt x="599130" y="59050"/>
                </a:lnTo>
                <a:lnTo>
                  <a:pt x="634209" y="82542"/>
                </a:lnTo>
                <a:lnTo>
                  <a:pt x="662751" y="108959"/>
                </a:lnTo>
                <a:lnTo>
                  <a:pt x="697331" y="168909"/>
                </a:lnTo>
                <a:lnTo>
                  <a:pt x="701925" y="201612"/>
                </a:lnTo>
                <a:lnTo>
                  <a:pt x="697331" y="234315"/>
                </a:lnTo>
                <a:lnTo>
                  <a:pt x="662751" y="294265"/>
                </a:lnTo>
                <a:lnTo>
                  <a:pt x="634209" y="320682"/>
                </a:lnTo>
                <a:lnTo>
                  <a:pt x="599130" y="344174"/>
                </a:lnTo>
                <a:lnTo>
                  <a:pt x="558236" y="364325"/>
                </a:lnTo>
                <a:lnTo>
                  <a:pt x="512249" y="380721"/>
                </a:lnTo>
                <a:lnTo>
                  <a:pt x="461893" y="392946"/>
                </a:lnTo>
                <a:lnTo>
                  <a:pt x="407890" y="400586"/>
                </a:lnTo>
                <a:lnTo>
                  <a:pt x="350962" y="403225"/>
                </a:lnTo>
                <a:lnTo>
                  <a:pt x="294034" y="400586"/>
                </a:lnTo>
                <a:lnTo>
                  <a:pt x="240031" y="392946"/>
                </a:lnTo>
                <a:lnTo>
                  <a:pt x="189675" y="380721"/>
                </a:lnTo>
                <a:lnTo>
                  <a:pt x="143688" y="364325"/>
                </a:lnTo>
                <a:lnTo>
                  <a:pt x="102794" y="344174"/>
                </a:lnTo>
                <a:lnTo>
                  <a:pt x="67715" y="320682"/>
                </a:lnTo>
                <a:lnTo>
                  <a:pt x="39173" y="294265"/>
                </a:lnTo>
                <a:lnTo>
                  <a:pt x="4593" y="234315"/>
                </a:lnTo>
                <a:lnTo>
                  <a:pt x="0" y="201612"/>
                </a:lnTo>
                <a:close/>
              </a:path>
            </a:pathLst>
          </a:custGeom>
          <a:ln w="50800">
            <a:solidFill>
              <a:srgbClr val="D60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99463" y="4040668"/>
            <a:ext cx="403860" cy="405130"/>
          </a:xfrm>
          <a:custGeom>
            <a:avLst/>
            <a:gdLst/>
            <a:ahLst/>
            <a:cxnLst/>
            <a:rect l="l" t="t" r="r" b="b"/>
            <a:pathLst>
              <a:path w="403860" h="405129">
                <a:moveTo>
                  <a:pt x="277992" y="90008"/>
                </a:moveTo>
                <a:lnTo>
                  <a:pt x="7410" y="361477"/>
                </a:lnTo>
                <a:lnTo>
                  <a:pt x="1844" y="369889"/>
                </a:lnTo>
                <a:lnTo>
                  <a:pt x="0" y="379450"/>
                </a:lnTo>
                <a:lnTo>
                  <a:pt x="1875" y="389006"/>
                </a:lnTo>
                <a:lnTo>
                  <a:pt x="7468" y="397399"/>
                </a:lnTo>
                <a:lnTo>
                  <a:pt x="15880" y="402964"/>
                </a:lnTo>
                <a:lnTo>
                  <a:pt x="25440" y="404809"/>
                </a:lnTo>
                <a:lnTo>
                  <a:pt x="34995" y="402933"/>
                </a:lnTo>
                <a:lnTo>
                  <a:pt x="43389" y="397339"/>
                </a:lnTo>
                <a:lnTo>
                  <a:pt x="313972" y="125870"/>
                </a:lnTo>
                <a:lnTo>
                  <a:pt x="277992" y="90008"/>
                </a:lnTo>
                <a:close/>
              </a:path>
              <a:path w="403860" h="405129">
                <a:moveTo>
                  <a:pt x="382170" y="64549"/>
                </a:moveTo>
                <a:lnTo>
                  <a:pt x="313872" y="64549"/>
                </a:lnTo>
                <a:lnTo>
                  <a:pt x="323433" y="66393"/>
                </a:lnTo>
                <a:lnTo>
                  <a:pt x="331845" y="71959"/>
                </a:lnTo>
                <a:lnTo>
                  <a:pt x="337438" y="80352"/>
                </a:lnTo>
                <a:lnTo>
                  <a:pt x="339313" y="89907"/>
                </a:lnTo>
                <a:lnTo>
                  <a:pt x="337469" y="99468"/>
                </a:lnTo>
                <a:lnTo>
                  <a:pt x="331904" y="107880"/>
                </a:lnTo>
                <a:lnTo>
                  <a:pt x="313972" y="125870"/>
                </a:lnTo>
                <a:lnTo>
                  <a:pt x="349952" y="161733"/>
                </a:lnTo>
                <a:lnTo>
                  <a:pt x="382170" y="64549"/>
                </a:lnTo>
                <a:close/>
              </a:path>
              <a:path w="403860" h="405129">
                <a:moveTo>
                  <a:pt x="313872" y="64549"/>
                </a:moveTo>
                <a:lnTo>
                  <a:pt x="304317" y="66424"/>
                </a:lnTo>
                <a:lnTo>
                  <a:pt x="295923" y="72017"/>
                </a:lnTo>
                <a:lnTo>
                  <a:pt x="277992" y="90008"/>
                </a:lnTo>
                <a:lnTo>
                  <a:pt x="313972" y="125870"/>
                </a:lnTo>
                <a:lnTo>
                  <a:pt x="331904" y="107880"/>
                </a:lnTo>
                <a:lnTo>
                  <a:pt x="337469" y="99468"/>
                </a:lnTo>
                <a:lnTo>
                  <a:pt x="339313" y="89907"/>
                </a:lnTo>
                <a:lnTo>
                  <a:pt x="337438" y="80352"/>
                </a:lnTo>
                <a:lnTo>
                  <a:pt x="331845" y="71959"/>
                </a:lnTo>
                <a:lnTo>
                  <a:pt x="323433" y="66393"/>
                </a:lnTo>
                <a:lnTo>
                  <a:pt x="313872" y="64549"/>
                </a:lnTo>
                <a:close/>
              </a:path>
              <a:path w="403860" h="405129">
                <a:moveTo>
                  <a:pt x="403570" y="0"/>
                </a:moveTo>
                <a:lnTo>
                  <a:pt x="242013" y="54146"/>
                </a:lnTo>
                <a:lnTo>
                  <a:pt x="277992" y="90008"/>
                </a:lnTo>
                <a:lnTo>
                  <a:pt x="295923" y="72017"/>
                </a:lnTo>
                <a:lnTo>
                  <a:pt x="304317" y="66424"/>
                </a:lnTo>
                <a:lnTo>
                  <a:pt x="313872" y="64549"/>
                </a:lnTo>
                <a:lnTo>
                  <a:pt x="382170" y="64549"/>
                </a:lnTo>
                <a:lnTo>
                  <a:pt x="403570" y="0"/>
                </a:lnTo>
                <a:close/>
              </a:path>
            </a:pathLst>
          </a:custGeom>
          <a:solidFill>
            <a:srgbClr val="D60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019395" y="4530342"/>
          <a:ext cx="701675" cy="1006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4D4D6"/>
                      </a:solidFill>
                      <a:prstDash val="solid"/>
                    </a:lnR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70C0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76200">
                      <a:solidFill>
                        <a:srgbClr val="0070C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76200">
                      <a:solidFill>
                        <a:srgbClr val="0070C0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76200">
                      <a:solidFill>
                        <a:srgbClr val="0070C0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76200">
                      <a:solidFill>
                        <a:srgbClr val="0070C0"/>
                      </a:solidFill>
                      <a:prstDash val="solid"/>
                    </a:lnR>
                    <a:lnT w="76200">
                      <a:solidFill>
                        <a:srgbClr val="0070C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70C0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76200">
                      <a:solidFill>
                        <a:srgbClr val="0070C0"/>
                      </a:solidFill>
                      <a:prstDash val="solid"/>
                    </a:lnR>
                    <a:lnB w="762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3028149" y="4838668"/>
            <a:ext cx="702310" cy="403225"/>
          </a:xfrm>
          <a:custGeom>
            <a:avLst/>
            <a:gdLst/>
            <a:ahLst/>
            <a:cxnLst/>
            <a:rect l="l" t="t" r="r" b="b"/>
            <a:pathLst>
              <a:path w="702310" h="403225">
                <a:moveTo>
                  <a:pt x="0" y="201612"/>
                </a:moveTo>
                <a:lnTo>
                  <a:pt x="17892" y="137887"/>
                </a:lnTo>
                <a:lnTo>
                  <a:pt x="67715" y="82542"/>
                </a:lnTo>
                <a:lnTo>
                  <a:pt x="102794" y="59050"/>
                </a:lnTo>
                <a:lnTo>
                  <a:pt x="143688" y="38899"/>
                </a:lnTo>
                <a:lnTo>
                  <a:pt x="189675" y="22503"/>
                </a:lnTo>
                <a:lnTo>
                  <a:pt x="240031" y="10278"/>
                </a:lnTo>
                <a:lnTo>
                  <a:pt x="294034" y="2638"/>
                </a:lnTo>
                <a:lnTo>
                  <a:pt x="350962" y="0"/>
                </a:lnTo>
                <a:lnTo>
                  <a:pt x="407890" y="2638"/>
                </a:lnTo>
                <a:lnTo>
                  <a:pt x="461893" y="10278"/>
                </a:lnTo>
                <a:lnTo>
                  <a:pt x="512249" y="22503"/>
                </a:lnTo>
                <a:lnTo>
                  <a:pt x="558236" y="38899"/>
                </a:lnTo>
                <a:lnTo>
                  <a:pt x="599130" y="59050"/>
                </a:lnTo>
                <a:lnTo>
                  <a:pt x="634209" y="82542"/>
                </a:lnTo>
                <a:lnTo>
                  <a:pt x="662751" y="108959"/>
                </a:lnTo>
                <a:lnTo>
                  <a:pt x="697331" y="168909"/>
                </a:lnTo>
                <a:lnTo>
                  <a:pt x="701925" y="201612"/>
                </a:lnTo>
                <a:lnTo>
                  <a:pt x="697331" y="234315"/>
                </a:lnTo>
                <a:lnTo>
                  <a:pt x="662751" y="294265"/>
                </a:lnTo>
                <a:lnTo>
                  <a:pt x="634209" y="320682"/>
                </a:lnTo>
                <a:lnTo>
                  <a:pt x="599130" y="344174"/>
                </a:lnTo>
                <a:lnTo>
                  <a:pt x="558236" y="364325"/>
                </a:lnTo>
                <a:lnTo>
                  <a:pt x="512249" y="380721"/>
                </a:lnTo>
                <a:lnTo>
                  <a:pt x="461893" y="392946"/>
                </a:lnTo>
                <a:lnTo>
                  <a:pt x="407890" y="400586"/>
                </a:lnTo>
                <a:lnTo>
                  <a:pt x="350962" y="403225"/>
                </a:lnTo>
                <a:lnTo>
                  <a:pt x="294034" y="400586"/>
                </a:lnTo>
                <a:lnTo>
                  <a:pt x="240031" y="392946"/>
                </a:lnTo>
                <a:lnTo>
                  <a:pt x="189675" y="380721"/>
                </a:lnTo>
                <a:lnTo>
                  <a:pt x="143688" y="364325"/>
                </a:lnTo>
                <a:lnTo>
                  <a:pt x="102794" y="344174"/>
                </a:lnTo>
                <a:lnTo>
                  <a:pt x="67715" y="320682"/>
                </a:lnTo>
                <a:lnTo>
                  <a:pt x="39173" y="294265"/>
                </a:lnTo>
                <a:lnTo>
                  <a:pt x="4593" y="234315"/>
                </a:lnTo>
                <a:lnTo>
                  <a:pt x="0" y="201612"/>
                </a:lnTo>
                <a:close/>
              </a:path>
            </a:pathLst>
          </a:custGeom>
          <a:ln w="50800">
            <a:solidFill>
              <a:srgbClr val="D60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82783" y="4269740"/>
            <a:ext cx="3261995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D60093"/>
                </a:solidFill>
                <a:latin typeface="Arial"/>
                <a:cs typeface="Arial"/>
              </a:rPr>
              <a:t>Changed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50">
              <a:latin typeface="Arial"/>
              <a:cs typeface="Arial"/>
            </a:endParaRPr>
          </a:p>
          <a:p>
            <a:pPr marR="927735" algn="r"/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2150">
              <a:latin typeface="Arial"/>
              <a:cs typeface="Arial"/>
            </a:endParaRPr>
          </a:p>
          <a:p>
            <a:pPr marL="1572260"/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Ground</a:t>
            </a:r>
            <a:r>
              <a:rPr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truth:</a:t>
            </a:r>
            <a:r>
              <a:rPr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28584" y="3492500"/>
            <a:ext cx="1702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Ground</a:t>
            </a:r>
            <a:r>
              <a:rPr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truth:</a:t>
            </a:r>
            <a:r>
              <a:rPr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26113" y="3504692"/>
            <a:ext cx="1702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Ground</a:t>
            </a:r>
            <a:r>
              <a:rPr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truth:</a:t>
            </a:r>
            <a:r>
              <a:rPr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6064321" y="4635017"/>
          <a:ext cx="688975" cy="1006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080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24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76200">
                      <a:solidFill>
                        <a:srgbClr val="0070C0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0070C0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0070C0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76200">
                      <a:solidFill>
                        <a:srgbClr val="0070C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977">
                <a:tc>
                  <a:txBody>
                    <a:bodyPr/>
                    <a:lstStyle/>
                    <a:p>
                      <a:pPr marR="6223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76200">
                      <a:solidFill>
                        <a:srgbClr val="0070C0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76200">
                      <a:solidFill>
                        <a:srgbClr val="0070C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124118" y="4635017"/>
          <a:ext cx="688975" cy="1006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080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24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76200">
                      <a:solidFill>
                        <a:srgbClr val="0070C0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0070C0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0070C0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76200">
                      <a:solidFill>
                        <a:srgbClr val="0070C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977">
                <a:tc>
                  <a:txBody>
                    <a:bodyPr/>
                    <a:lstStyle/>
                    <a:p>
                      <a:pPr marR="6223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76200">
                      <a:solidFill>
                        <a:srgbClr val="0070C0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0070C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76200">
                      <a:solidFill>
                        <a:srgbClr val="0070C0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8120009" y="4943341"/>
            <a:ext cx="702310" cy="403225"/>
          </a:xfrm>
          <a:custGeom>
            <a:avLst/>
            <a:gdLst/>
            <a:ahLst/>
            <a:cxnLst/>
            <a:rect l="l" t="t" r="r" b="b"/>
            <a:pathLst>
              <a:path w="702309" h="403225">
                <a:moveTo>
                  <a:pt x="0" y="201612"/>
                </a:moveTo>
                <a:lnTo>
                  <a:pt x="17892" y="137887"/>
                </a:lnTo>
                <a:lnTo>
                  <a:pt x="67715" y="82542"/>
                </a:lnTo>
                <a:lnTo>
                  <a:pt x="102794" y="59050"/>
                </a:lnTo>
                <a:lnTo>
                  <a:pt x="143688" y="38899"/>
                </a:lnTo>
                <a:lnTo>
                  <a:pt x="189675" y="22503"/>
                </a:lnTo>
                <a:lnTo>
                  <a:pt x="240031" y="10278"/>
                </a:lnTo>
                <a:lnTo>
                  <a:pt x="294034" y="2638"/>
                </a:lnTo>
                <a:lnTo>
                  <a:pt x="350962" y="0"/>
                </a:lnTo>
                <a:lnTo>
                  <a:pt x="407890" y="2638"/>
                </a:lnTo>
                <a:lnTo>
                  <a:pt x="461893" y="10278"/>
                </a:lnTo>
                <a:lnTo>
                  <a:pt x="512249" y="22503"/>
                </a:lnTo>
                <a:lnTo>
                  <a:pt x="558236" y="38899"/>
                </a:lnTo>
                <a:lnTo>
                  <a:pt x="599130" y="59050"/>
                </a:lnTo>
                <a:lnTo>
                  <a:pt x="634209" y="82542"/>
                </a:lnTo>
                <a:lnTo>
                  <a:pt x="662751" y="108959"/>
                </a:lnTo>
                <a:lnTo>
                  <a:pt x="697331" y="168909"/>
                </a:lnTo>
                <a:lnTo>
                  <a:pt x="701925" y="201612"/>
                </a:lnTo>
                <a:lnTo>
                  <a:pt x="697331" y="234315"/>
                </a:lnTo>
                <a:lnTo>
                  <a:pt x="662751" y="294265"/>
                </a:lnTo>
                <a:lnTo>
                  <a:pt x="634209" y="320682"/>
                </a:lnTo>
                <a:lnTo>
                  <a:pt x="599130" y="344174"/>
                </a:lnTo>
                <a:lnTo>
                  <a:pt x="558236" y="364325"/>
                </a:lnTo>
                <a:lnTo>
                  <a:pt x="512249" y="380721"/>
                </a:lnTo>
                <a:lnTo>
                  <a:pt x="461893" y="392946"/>
                </a:lnTo>
                <a:lnTo>
                  <a:pt x="407890" y="400586"/>
                </a:lnTo>
                <a:lnTo>
                  <a:pt x="350962" y="403225"/>
                </a:lnTo>
                <a:lnTo>
                  <a:pt x="294034" y="400586"/>
                </a:lnTo>
                <a:lnTo>
                  <a:pt x="240031" y="392946"/>
                </a:lnTo>
                <a:lnTo>
                  <a:pt x="189675" y="380721"/>
                </a:lnTo>
                <a:lnTo>
                  <a:pt x="143688" y="364325"/>
                </a:lnTo>
                <a:lnTo>
                  <a:pt x="102794" y="344174"/>
                </a:lnTo>
                <a:lnTo>
                  <a:pt x="67715" y="320682"/>
                </a:lnTo>
                <a:lnTo>
                  <a:pt x="39173" y="294265"/>
                </a:lnTo>
                <a:lnTo>
                  <a:pt x="4593" y="234315"/>
                </a:lnTo>
                <a:lnTo>
                  <a:pt x="0" y="201612"/>
                </a:lnTo>
                <a:close/>
              </a:path>
            </a:pathLst>
          </a:custGeom>
          <a:ln w="50800">
            <a:solidFill>
              <a:srgbClr val="D60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148095" y="1507235"/>
            <a:ext cx="2957195" cy="92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indent="-609600">
              <a:spcBef>
                <a:spcPts val="100"/>
              </a:spcBef>
              <a:buClr>
                <a:srgbClr val="F0AD00"/>
              </a:buClr>
              <a:buSzPct val="80000"/>
              <a:buAutoNum type="arabicPeriod"/>
              <a:tabLst>
                <a:tab pos="621665" algn="l"/>
                <a:tab pos="622300" algn="l"/>
              </a:tabLst>
            </a:pPr>
            <a:r>
              <a:rPr sz="2000" b="1" spc="-35" dirty="0">
                <a:solidFill>
                  <a:srgbClr val="7F7F7F"/>
                </a:solidFill>
                <a:latin typeface="Calibri"/>
                <a:cs typeface="Calibri"/>
              </a:rPr>
              <a:t>Train</a:t>
            </a:r>
            <a:r>
              <a:rPr sz="2000" b="1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7F7F7F"/>
                </a:solidFill>
                <a:latin typeface="Calibri"/>
                <a:cs typeface="Calibri"/>
              </a:rPr>
              <a:t>classifier</a:t>
            </a:r>
            <a:endParaRPr sz="2000" dirty="0">
              <a:latin typeface="Calibri"/>
              <a:cs typeface="Calibri"/>
            </a:endParaRPr>
          </a:p>
          <a:p>
            <a:pPr marL="622300" indent="-609600">
              <a:buClr>
                <a:srgbClr val="F0AD00"/>
              </a:buClr>
              <a:buSzPct val="80000"/>
              <a:buAutoNum type="arabicPeriod"/>
              <a:tabLst>
                <a:tab pos="621665" algn="l"/>
                <a:tab pos="622300" algn="l"/>
              </a:tabLst>
            </a:pPr>
            <a:r>
              <a:rPr sz="2000" b="1" spc="-5" dirty="0">
                <a:solidFill>
                  <a:srgbClr val="7F7F7F"/>
                </a:solidFill>
                <a:latin typeface="Calibri"/>
                <a:cs typeface="Calibri"/>
              </a:rPr>
              <a:t>Apply</a:t>
            </a:r>
            <a:r>
              <a:rPr sz="2000" b="1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7F7F7F"/>
                </a:solidFill>
                <a:latin typeface="Calibri"/>
                <a:cs typeface="Calibri"/>
              </a:rPr>
              <a:t>classifier</a:t>
            </a:r>
            <a:r>
              <a:rPr sz="2000" b="1" spc="-15" dirty="0">
                <a:solidFill>
                  <a:srgbClr val="7F7F7F"/>
                </a:solidFill>
                <a:latin typeface="Calibri"/>
                <a:cs typeface="Calibri"/>
              </a:rPr>
              <a:t> to</a:t>
            </a:r>
            <a:r>
              <a:rPr sz="2000" b="1" spc="-2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7F7F7F"/>
                </a:solidFill>
                <a:latin typeface="Calibri"/>
                <a:cs typeface="Calibri"/>
              </a:rPr>
              <a:t>test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400"/>
              </a:spcBef>
            </a:pPr>
            <a:r>
              <a:rPr sz="1600" b="1" dirty="0">
                <a:solidFill>
                  <a:srgbClr val="F0AD00"/>
                </a:solidFill>
                <a:latin typeface="Calibri"/>
                <a:cs typeface="Calibri"/>
              </a:rPr>
              <a:t>3.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70393" y="2143746"/>
            <a:ext cx="702310" cy="304800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0"/>
              </a:lnSpc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36"/>
              <p:cNvSpPr txBox="1"/>
              <p:nvPr/>
            </p:nvSpPr>
            <p:spPr>
              <a:xfrm>
                <a:off x="7415428" y="2427280"/>
                <a:ext cx="3341372" cy="680956"/>
              </a:xfrm>
              <a:prstGeom prst="rect">
                <a:avLst/>
              </a:prstGeom>
            </p:spPr>
            <p:txBody>
              <a:bodyPr vert="horz" wrap="square" lIns="0" tIns="57785" rIns="0" bIns="0" rtlCol="0">
                <a:spAutoFit/>
              </a:bodyPr>
              <a:lstStyle/>
              <a:p>
                <a:pPr marL="647700" indent="-609600">
                  <a:spcBef>
                    <a:spcPts val="455"/>
                  </a:spcBef>
                  <a:buClr>
                    <a:srgbClr val="60B5CC"/>
                  </a:buClr>
                  <a:buAutoNum type="arabicPeriod"/>
                  <a:tabLst>
                    <a:tab pos="647065" algn="l"/>
                    <a:tab pos="647700" algn="l"/>
                  </a:tabLst>
                </a:pPr>
                <a:r>
                  <a:rPr sz="1600" b="1" spc="-10" dirty="0">
                    <a:latin typeface="Calibri"/>
                    <a:cs typeface="Calibri"/>
                  </a:rPr>
                  <a:t>Update</a:t>
                </a:r>
                <a:r>
                  <a:rPr sz="1600" b="1" spc="-20" dirty="0">
                    <a:latin typeface="Calibri"/>
                    <a:cs typeface="Calibri"/>
                  </a:rPr>
                  <a:t> </a:t>
                </a:r>
                <a:r>
                  <a:rPr sz="1600" b="1" spc="-10" dirty="0">
                    <a:latin typeface="Calibri"/>
                    <a:cs typeface="Calibri"/>
                  </a:rPr>
                  <a:t>relational</a:t>
                </a:r>
                <a:r>
                  <a:rPr sz="1600" b="1" spc="-15" dirty="0">
                    <a:latin typeface="Calibri"/>
                    <a:cs typeface="Calibri"/>
                  </a:rPr>
                  <a:t> </a:t>
                </a:r>
                <a:r>
                  <a:rPr sz="1600" b="1" spc="-10" dirty="0">
                    <a:latin typeface="Calibri"/>
                    <a:cs typeface="Calibri"/>
                  </a:rPr>
                  <a:t>features </a:t>
                </a:r>
                <a:r>
                  <a:rPr lang="en-US" sz="1600" spc="-55" dirty="0">
                    <a:latin typeface="Cambria Math"/>
                    <a:cs typeface="Cambria Math"/>
                  </a:rPr>
                  <a:t>Z</a:t>
                </a:r>
                <a14:m>
                  <m:oMath xmlns:m="http://schemas.openxmlformats.org/officeDocument/2006/math">
                    <m:r>
                      <a:rPr lang="en-US" sz="1800" i="1" spc="1110" baseline="-16666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baseline="-16203" dirty="0">
                  <a:latin typeface="Cambria Math"/>
                  <a:cs typeface="Cambria Math"/>
                </a:endParaRPr>
              </a:p>
              <a:p>
                <a:pPr marL="647700" indent="-609600">
                  <a:spcBef>
                    <a:spcPts val="400"/>
                  </a:spcBef>
                  <a:buClr>
                    <a:srgbClr val="60B5CC"/>
                  </a:buClr>
                  <a:buAutoNum type="arabicPeriod"/>
                  <a:tabLst>
                    <a:tab pos="647065" algn="l"/>
                    <a:tab pos="647700" algn="l"/>
                  </a:tabLst>
                </a:pPr>
                <a:r>
                  <a:rPr sz="1600" b="1" spc="-10" dirty="0">
                    <a:latin typeface="Calibri"/>
                    <a:cs typeface="Calibri"/>
                  </a:rPr>
                  <a:t>Update</a:t>
                </a:r>
                <a:r>
                  <a:rPr sz="1600" b="1" spc="-15" dirty="0">
                    <a:latin typeface="Calibri"/>
                    <a:cs typeface="Calibri"/>
                  </a:rPr>
                  <a:t> </a:t>
                </a:r>
                <a:r>
                  <a:rPr sz="1600" b="1" spc="-5" dirty="0">
                    <a:latin typeface="Calibri"/>
                    <a:cs typeface="Calibri"/>
                  </a:rPr>
                  <a:t>label</a:t>
                </a:r>
                <a:r>
                  <a:rPr sz="1600" b="1" spc="20" dirty="0">
                    <a:latin typeface="Calibri"/>
                    <a:cs typeface="Calibri"/>
                  </a:rPr>
                  <a:t> </a:t>
                </a:r>
                <a:r>
                  <a:rPr spc="-4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2000" i="1" spc="1110" baseline="-16666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1950" b="1" baseline="-14957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6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428" y="2427280"/>
                <a:ext cx="3341372" cy="680956"/>
              </a:xfrm>
              <a:prstGeom prst="rect">
                <a:avLst/>
              </a:prstGeom>
              <a:blipFill>
                <a:blip r:embed="rId5"/>
                <a:stretch>
                  <a:fillRect l="-25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EDEFBC1-135D-4184-ADD8-C4552C4C8F3F}"/>
              </a:ext>
            </a:extLst>
          </p:cNvPr>
          <p:cNvSpPr txBox="1"/>
          <p:nvPr/>
        </p:nvSpPr>
        <p:spPr>
          <a:xfrm>
            <a:off x="1913595" y="2271901"/>
            <a:ext cx="8364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Relation Classification and Iterative Classification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5705" y="3747752"/>
            <a:ext cx="85725" cy="1038860"/>
          </a:xfrm>
          <a:custGeom>
            <a:avLst/>
            <a:gdLst/>
            <a:ahLst/>
            <a:cxnLst/>
            <a:rect l="l" t="t" r="r" b="b"/>
            <a:pathLst>
              <a:path w="85725" h="1038860">
                <a:moveTo>
                  <a:pt x="50753" y="57149"/>
                </a:moveTo>
                <a:lnTo>
                  <a:pt x="34971" y="57149"/>
                </a:lnTo>
                <a:lnTo>
                  <a:pt x="28575" y="63545"/>
                </a:lnTo>
                <a:lnTo>
                  <a:pt x="28575" y="1031894"/>
                </a:lnTo>
                <a:lnTo>
                  <a:pt x="34970" y="1038291"/>
                </a:lnTo>
                <a:lnTo>
                  <a:pt x="50753" y="1038291"/>
                </a:lnTo>
                <a:lnTo>
                  <a:pt x="57150" y="1031894"/>
                </a:lnTo>
                <a:lnTo>
                  <a:pt x="57150" y="63545"/>
                </a:lnTo>
                <a:lnTo>
                  <a:pt x="50753" y="57149"/>
                </a:lnTo>
                <a:close/>
              </a:path>
              <a:path w="85725" h="1038860">
                <a:moveTo>
                  <a:pt x="42862" y="0"/>
                </a:moveTo>
                <a:lnTo>
                  <a:pt x="0" y="85724"/>
                </a:lnTo>
                <a:lnTo>
                  <a:pt x="28575" y="85724"/>
                </a:lnTo>
                <a:lnTo>
                  <a:pt x="28575" y="63545"/>
                </a:lnTo>
                <a:lnTo>
                  <a:pt x="34971" y="57149"/>
                </a:lnTo>
                <a:lnTo>
                  <a:pt x="71437" y="57149"/>
                </a:lnTo>
                <a:lnTo>
                  <a:pt x="42862" y="0"/>
                </a:lnTo>
                <a:close/>
              </a:path>
              <a:path w="85725" h="1038860">
                <a:moveTo>
                  <a:pt x="71437" y="57149"/>
                </a:moveTo>
                <a:lnTo>
                  <a:pt x="50753" y="57149"/>
                </a:lnTo>
                <a:lnTo>
                  <a:pt x="57150" y="63545"/>
                </a:lnTo>
                <a:lnTo>
                  <a:pt x="57150" y="85724"/>
                </a:lnTo>
                <a:lnTo>
                  <a:pt x="85725" y="85724"/>
                </a:lnTo>
                <a:lnTo>
                  <a:pt x="71437" y="57149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8002" y="3365678"/>
            <a:ext cx="1498600" cy="1772285"/>
          </a:xfrm>
          <a:custGeom>
            <a:avLst/>
            <a:gdLst/>
            <a:ahLst/>
            <a:cxnLst/>
            <a:rect l="l" t="t" r="r" b="b"/>
            <a:pathLst>
              <a:path w="1498600" h="1772285">
                <a:moveTo>
                  <a:pt x="1498587" y="826262"/>
                </a:moveTo>
                <a:lnTo>
                  <a:pt x="1490040" y="813003"/>
                </a:lnTo>
                <a:lnTo>
                  <a:pt x="1481201" y="811085"/>
                </a:lnTo>
                <a:lnTo>
                  <a:pt x="1474203" y="815594"/>
                </a:lnTo>
                <a:lnTo>
                  <a:pt x="1469771" y="809117"/>
                </a:lnTo>
                <a:lnTo>
                  <a:pt x="1428051" y="748372"/>
                </a:lnTo>
                <a:lnTo>
                  <a:pt x="1414208" y="773366"/>
                </a:lnTo>
                <a:lnTo>
                  <a:pt x="16332" y="0"/>
                </a:lnTo>
                <a:lnTo>
                  <a:pt x="7632" y="2501"/>
                </a:lnTo>
                <a:lnTo>
                  <a:pt x="0" y="16306"/>
                </a:lnTo>
                <a:lnTo>
                  <a:pt x="2501" y="25006"/>
                </a:lnTo>
                <a:lnTo>
                  <a:pt x="1400378" y="798372"/>
                </a:lnTo>
                <a:lnTo>
                  <a:pt x="1386547" y="823379"/>
                </a:lnTo>
                <a:lnTo>
                  <a:pt x="1457528" y="826338"/>
                </a:lnTo>
                <a:lnTo>
                  <a:pt x="80645" y="1713407"/>
                </a:lnTo>
                <a:lnTo>
                  <a:pt x="65163" y="1689379"/>
                </a:lnTo>
                <a:lnTo>
                  <a:pt x="16319" y="1771840"/>
                </a:lnTo>
                <a:lnTo>
                  <a:pt x="111594" y="1761451"/>
                </a:lnTo>
                <a:lnTo>
                  <a:pt x="103860" y="1749437"/>
                </a:lnTo>
                <a:lnTo>
                  <a:pt x="96113" y="1737423"/>
                </a:lnTo>
                <a:lnTo>
                  <a:pt x="1496682" y="835113"/>
                </a:lnTo>
                <a:lnTo>
                  <a:pt x="1498587" y="826262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057615" y="3814584"/>
            <a:ext cx="2072639" cy="756920"/>
            <a:chOff x="4533614" y="3814584"/>
            <a:chExt cx="2072639" cy="756920"/>
          </a:xfrm>
        </p:grpSpPr>
        <p:sp>
          <p:nvSpPr>
            <p:cNvPr id="5" name="object 5"/>
            <p:cNvSpPr/>
            <p:nvPr/>
          </p:nvSpPr>
          <p:spPr>
            <a:xfrm>
              <a:off x="5263477" y="4161293"/>
              <a:ext cx="1343025" cy="85725"/>
            </a:xfrm>
            <a:custGeom>
              <a:avLst/>
              <a:gdLst/>
              <a:ahLst/>
              <a:cxnLst/>
              <a:rect l="l" t="t" r="r" b="b"/>
              <a:pathLst>
                <a:path w="1343025" h="85725">
                  <a:moveTo>
                    <a:pt x="1257357" y="0"/>
                  </a:moveTo>
                  <a:lnTo>
                    <a:pt x="1257101" y="28573"/>
                  </a:lnTo>
                  <a:lnTo>
                    <a:pt x="1279278" y="28771"/>
                  </a:lnTo>
                  <a:lnTo>
                    <a:pt x="1285618" y="35224"/>
                  </a:lnTo>
                  <a:lnTo>
                    <a:pt x="1285476" y="51005"/>
                  </a:lnTo>
                  <a:lnTo>
                    <a:pt x="1279023" y="57345"/>
                  </a:lnTo>
                  <a:lnTo>
                    <a:pt x="1256844" y="57345"/>
                  </a:lnTo>
                  <a:lnTo>
                    <a:pt x="1256591" y="85721"/>
                  </a:lnTo>
                  <a:lnTo>
                    <a:pt x="1314634" y="57345"/>
                  </a:lnTo>
                  <a:lnTo>
                    <a:pt x="1279023" y="57345"/>
                  </a:lnTo>
                  <a:lnTo>
                    <a:pt x="1315040" y="57147"/>
                  </a:lnTo>
                  <a:lnTo>
                    <a:pt x="1342696" y="43627"/>
                  </a:lnTo>
                  <a:lnTo>
                    <a:pt x="1257357" y="0"/>
                  </a:lnTo>
                  <a:close/>
                </a:path>
                <a:path w="1343025" h="85725">
                  <a:moveTo>
                    <a:pt x="1257101" y="28573"/>
                  </a:moveTo>
                  <a:lnTo>
                    <a:pt x="1256846" y="57147"/>
                  </a:lnTo>
                  <a:lnTo>
                    <a:pt x="1279023" y="57345"/>
                  </a:lnTo>
                  <a:lnTo>
                    <a:pt x="1285476" y="51005"/>
                  </a:lnTo>
                  <a:lnTo>
                    <a:pt x="1285618" y="35224"/>
                  </a:lnTo>
                  <a:lnTo>
                    <a:pt x="1279278" y="28771"/>
                  </a:lnTo>
                  <a:lnTo>
                    <a:pt x="1257101" y="28573"/>
                  </a:lnTo>
                  <a:close/>
                </a:path>
                <a:path w="1343025" h="85725">
                  <a:moveTo>
                    <a:pt x="6595" y="17392"/>
                  </a:moveTo>
                  <a:lnTo>
                    <a:pt x="140" y="23732"/>
                  </a:lnTo>
                  <a:lnTo>
                    <a:pt x="0" y="39513"/>
                  </a:lnTo>
                  <a:lnTo>
                    <a:pt x="6339" y="45966"/>
                  </a:lnTo>
                  <a:lnTo>
                    <a:pt x="1256846" y="57147"/>
                  </a:lnTo>
                  <a:lnTo>
                    <a:pt x="1257101" y="28573"/>
                  </a:lnTo>
                  <a:lnTo>
                    <a:pt x="6595" y="17392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46314" y="3827284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8"/>
                  </a:lnTo>
                  <a:lnTo>
                    <a:pt x="92309" y="122843"/>
                  </a:lnTo>
                  <a:lnTo>
                    <a:pt x="65531" y="156792"/>
                  </a:lnTo>
                  <a:lnTo>
                    <a:pt x="42854" y="193813"/>
                  </a:lnTo>
                  <a:lnTo>
                    <a:pt x="24619" y="233563"/>
                  </a:lnTo>
                  <a:lnTo>
                    <a:pt x="11170" y="275699"/>
                  </a:lnTo>
                  <a:lnTo>
                    <a:pt x="2849" y="319878"/>
                  </a:lnTo>
                  <a:lnTo>
                    <a:pt x="0" y="365758"/>
                  </a:lnTo>
                  <a:lnTo>
                    <a:pt x="2849" y="411638"/>
                  </a:lnTo>
                  <a:lnTo>
                    <a:pt x="11170" y="455818"/>
                  </a:lnTo>
                  <a:lnTo>
                    <a:pt x="24619" y="497954"/>
                  </a:lnTo>
                  <a:lnTo>
                    <a:pt x="42854" y="537704"/>
                  </a:lnTo>
                  <a:lnTo>
                    <a:pt x="65532" y="574725"/>
                  </a:lnTo>
                  <a:lnTo>
                    <a:pt x="92309" y="608674"/>
                  </a:lnTo>
                  <a:lnTo>
                    <a:pt x="122844" y="639209"/>
                  </a:lnTo>
                  <a:lnTo>
                    <a:pt x="156793" y="665986"/>
                  </a:lnTo>
                  <a:lnTo>
                    <a:pt x="193814" y="688664"/>
                  </a:lnTo>
                  <a:lnTo>
                    <a:pt x="233564" y="706898"/>
                  </a:lnTo>
                  <a:lnTo>
                    <a:pt x="275700" y="720348"/>
                  </a:lnTo>
                  <a:lnTo>
                    <a:pt x="319879" y="728668"/>
                  </a:lnTo>
                  <a:lnTo>
                    <a:pt x="365759" y="731518"/>
                  </a:lnTo>
                  <a:lnTo>
                    <a:pt x="411640" y="728668"/>
                  </a:lnTo>
                  <a:lnTo>
                    <a:pt x="455819" y="720348"/>
                  </a:lnTo>
                  <a:lnTo>
                    <a:pt x="497955" y="706898"/>
                  </a:lnTo>
                  <a:lnTo>
                    <a:pt x="537705" y="688664"/>
                  </a:lnTo>
                  <a:lnTo>
                    <a:pt x="574726" y="665986"/>
                  </a:lnTo>
                  <a:lnTo>
                    <a:pt x="608675" y="639209"/>
                  </a:lnTo>
                  <a:lnTo>
                    <a:pt x="639210" y="608674"/>
                  </a:lnTo>
                  <a:lnTo>
                    <a:pt x="665988" y="574725"/>
                  </a:lnTo>
                  <a:lnTo>
                    <a:pt x="688665" y="537704"/>
                  </a:lnTo>
                  <a:lnTo>
                    <a:pt x="706900" y="497954"/>
                  </a:lnTo>
                  <a:lnTo>
                    <a:pt x="720349" y="455818"/>
                  </a:lnTo>
                  <a:lnTo>
                    <a:pt x="728670" y="411638"/>
                  </a:lnTo>
                  <a:lnTo>
                    <a:pt x="731519" y="365758"/>
                  </a:lnTo>
                  <a:lnTo>
                    <a:pt x="728670" y="319878"/>
                  </a:lnTo>
                  <a:lnTo>
                    <a:pt x="720349" y="275699"/>
                  </a:lnTo>
                  <a:lnTo>
                    <a:pt x="706900" y="233563"/>
                  </a:lnTo>
                  <a:lnTo>
                    <a:pt x="688665" y="193813"/>
                  </a:lnTo>
                  <a:lnTo>
                    <a:pt x="665988" y="156792"/>
                  </a:lnTo>
                  <a:lnTo>
                    <a:pt x="639210" y="122843"/>
                  </a:lnTo>
                  <a:lnTo>
                    <a:pt x="608675" y="92308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6314" y="3827284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9400" y="475857"/>
            <a:ext cx="7751064" cy="38709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860106" y="3003532"/>
            <a:ext cx="756920" cy="756920"/>
            <a:chOff x="2336106" y="3003532"/>
            <a:chExt cx="756920" cy="756920"/>
          </a:xfrm>
        </p:grpSpPr>
        <p:sp>
          <p:nvSpPr>
            <p:cNvPr id="10" name="object 10"/>
            <p:cNvSpPr/>
            <p:nvPr/>
          </p:nvSpPr>
          <p:spPr>
            <a:xfrm>
              <a:off x="2348806" y="3016232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1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60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8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59" y="731519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7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7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19" y="365760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1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48806" y="3016232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55222" y="3204971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0106" y="4759055"/>
            <a:ext cx="756920" cy="756920"/>
            <a:chOff x="2336106" y="4759055"/>
            <a:chExt cx="756920" cy="756920"/>
          </a:xfrm>
        </p:grpSpPr>
        <p:sp>
          <p:nvSpPr>
            <p:cNvPr id="14" name="object 14"/>
            <p:cNvSpPr/>
            <p:nvPr/>
          </p:nvSpPr>
          <p:spPr>
            <a:xfrm>
              <a:off x="2348806" y="4771755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2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60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8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59" y="731520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8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7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19" y="365760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2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48806" y="4771755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19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5222" y="496062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52731" y="401574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117472" y="3826459"/>
            <a:ext cx="756920" cy="756920"/>
            <a:chOff x="6593472" y="3826459"/>
            <a:chExt cx="756920" cy="756920"/>
          </a:xfrm>
        </p:grpSpPr>
        <p:sp>
          <p:nvSpPr>
            <p:cNvPr id="19" name="object 19"/>
            <p:cNvSpPr/>
            <p:nvPr/>
          </p:nvSpPr>
          <p:spPr>
            <a:xfrm>
              <a:off x="6606172" y="3839159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365759" y="0"/>
                  </a:moveTo>
                  <a:lnTo>
                    <a:pt x="319879" y="2849"/>
                  </a:lnTo>
                  <a:lnTo>
                    <a:pt x="275700" y="11170"/>
                  </a:lnTo>
                  <a:lnTo>
                    <a:pt x="233564" y="24619"/>
                  </a:lnTo>
                  <a:lnTo>
                    <a:pt x="193814" y="42854"/>
                  </a:lnTo>
                  <a:lnTo>
                    <a:pt x="156793" y="65532"/>
                  </a:lnTo>
                  <a:lnTo>
                    <a:pt x="122844" y="92309"/>
                  </a:lnTo>
                  <a:lnTo>
                    <a:pt x="92309" y="122844"/>
                  </a:lnTo>
                  <a:lnTo>
                    <a:pt x="65531" y="156793"/>
                  </a:lnTo>
                  <a:lnTo>
                    <a:pt x="42854" y="193814"/>
                  </a:lnTo>
                  <a:lnTo>
                    <a:pt x="24619" y="233564"/>
                  </a:lnTo>
                  <a:lnTo>
                    <a:pt x="11170" y="275700"/>
                  </a:lnTo>
                  <a:lnTo>
                    <a:pt x="2849" y="319879"/>
                  </a:lnTo>
                  <a:lnTo>
                    <a:pt x="0" y="365760"/>
                  </a:lnTo>
                  <a:lnTo>
                    <a:pt x="2849" y="411640"/>
                  </a:lnTo>
                  <a:lnTo>
                    <a:pt x="11170" y="455819"/>
                  </a:lnTo>
                  <a:lnTo>
                    <a:pt x="24619" y="497955"/>
                  </a:lnTo>
                  <a:lnTo>
                    <a:pt x="42854" y="537705"/>
                  </a:lnTo>
                  <a:lnTo>
                    <a:pt x="65531" y="574726"/>
                  </a:lnTo>
                  <a:lnTo>
                    <a:pt x="92309" y="608675"/>
                  </a:lnTo>
                  <a:lnTo>
                    <a:pt x="122844" y="639210"/>
                  </a:lnTo>
                  <a:lnTo>
                    <a:pt x="156793" y="665988"/>
                  </a:lnTo>
                  <a:lnTo>
                    <a:pt x="193814" y="688665"/>
                  </a:lnTo>
                  <a:lnTo>
                    <a:pt x="233564" y="706900"/>
                  </a:lnTo>
                  <a:lnTo>
                    <a:pt x="275700" y="720349"/>
                  </a:lnTo>
                  <a:lnTo>
                    <a:pt x="319879" y="728670"/>
                  </a:lnTo>
                  <a:lnTo>
                    <a:pt x="365759" y="731519"/>
                  </a:lnTo>
                  <a:lnTo>
                    <a:pt x="411640" y="728670"/>
                  </a:lnTo>
                  <a:lnTo>
                    <a:pt x="455819" y="720349"/>
                  </a:lnTo>
                  <a:lnTo>
                    <a:pt x="497955" y="706900"/>
                  </a:lnTo>
                  <a:lnTo>
                    <a:pt x="537705" y="688665"/>
                  </a:lnTo>
                  <a:lnTo>
                    <a:pt x="574726" y="665988"/>
                  </a:lnTo>
                  <a:lnTo>
                    <a:pt x="608675" y="639210"/>
                  </a:lnTo>
                  <a:lnTo>
                    <a:pt x="639210" y="608675"/>
                  </a:lnTo>
                  <a:lnTo>
                    <a:pt x="665988" y="574726"/>
                  </a:lnTo>
                  <a:lnTo>
                    <a:pt x="688665" y="537705"/>
                  </a:lnTo>
                  <a:lnTo>
                    <a:pt x="706900" y="497955"/>
                  </a:lnTo>
                  <a:lnTo>
                    <a:pt x="720349" y="455819"/>
                  </a:lnTo>
                  <a:lnTo>
                    <a:pt x="728670" y="411640"/>
                  </a:lnTo>
                  <a:lnTo>
                    <a:pt x="731520" y="365760"/>
                  </a:lnTo>
                  <a:lnTo>
                    <a:pt x="728670" y="319879"/>
                  </a:lnTo>
                  <a:lnTo>
                    <a:pt x="720349" y="275700"/>
                  </a:lnTo>
                  <a:lnTo>
                    <a:pt x="706900" y="233564"/>
                  </a:lnTo>
                  <a:lnTo>
                    <a:pt x="688665" y="193814"/>
                  </a:lnTo>
                  <a:lnTo>
                    <a:pt x="665987" y="156793"/>
                  </a:lnTo>
                  <a:lnTo>
                    <a:pt x="639210" y="122844"/>
                  </a:lnTo>
                  <a:lnTo>
                    <a:pt x="608675" y="92309"/>
                  </a:lnTo>
                  <a:lnTo>
                    <a:pt x="574726" y="65532"/>
                  </a:lnTo>
                  <a:lnTo>
                    <a:pt x="537705" y="42854"/>
                  </a:lnTo>
                  <a:lnTo>
                    <a:pt x="497955" y="24619"/>
                  </a:lnTo>
                  <a:lnTo>
                    <a:pt x="455819" y="11170"/>
                  </a:lnTo>
                  <a:lnTo>
                    <a:pt x="411640" y="2849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06172" y="3839159"/>
              <a:ext cx="731520" cy="731520"/>
            </a:xfrm>
            <a:custGeom>
              <a:avLst/>
              <a:gdLst/>
              <a:ahLst/>
              <a:cxnLst/>
              <a:rect l="l" t="t" r="r" b="b"/>
              <a:pathLst>
                <a:path w="731520" h="731520">
                  <a:moveTo>
                    <a:pt x="0" y="365760"/>
                  </a:moveTo>
                  <a:lnTo>
                    <a:pt x="2849" y="319879"/>
                  </a:lnTo>
                  <a:lnTo>
                    <a:pt x="11170" y="275700"/>
                  </a:lnTo>
                  <a:lnTo>
                    <a:pt x="24619" y="233564"/>
                  </a:lnTo>
                  <a:lnTo>
                    <a:pt x="42854" y="193814"/>
                  </a:lnTo>
                  <a:lnTo>
                    <a:pt x="65531" y="156793"/>
                  </a:lnTo>
                  <a:lnTo>
                    <a:pt x="92309" y="122844"/>
                  </a:lnTo>
                  <a:lnTo>
                    <a:pt x="122844" y="92309"/>
                  </a:lnTo>
                  <a:lnTo>
                    <a:pt x="156793" y="65531"/>
                  </a:lnTo>
                  <a:lnTo>
                    <a:pt x="193814" y="42854"/>
                  </a:lnTo>
                  <a:lnTo>
                    <a:pt x="233564" y="24619"/>
                  </a:lnTo>
                  <a:lnTo>
                    <a:pt x="275700" y="11170"/>
                  </a:lnTo>
                  <a:lnTo>
                    <a:pt x="319879" y="2849"/>
                  </a:lnTo>
                  <a:lnTo>
                    <a:pt x="365760" y="0"/>
                  </a:lnTo>
                  <a:lnTo>
                    <a:pt x="411640" y="2849"/>
                  </a:lnTo>
                  <a:lnTo>
                    <a:pt x="455819" y="11170"/>
                  </a:lnTo>
                  <a:lnTo>
                    <a:pt x="497955" y="24619"/>
                  </a:lnTo>
                  <a:lnTo>
                    <a:pt x="537705" y="42854"/>
                  </a:lnTo>
                  <a:lnTo>
                    <a:pt x="574726" y="65531"/>
                  </a:lnTo>
                  <a:lnTo>
                    <a:pt x="608675" y="92309"/>
                  </a:lnTo>
                  <a:lnTo>
                    <a:pt x="639210" y="122844"/>
                  </a:lnTo>
                  <a:lnTo>
                    <a:pt x="665988" y="156793"/>
                  </a:lnTo>
                  <a:lnTo>
                    <a:pt x="688665" y="193814"/>
                  </a:lnTo>
                  <a:lnTo>
                    <a:pt x="706900" y="233564"/>
                  </a:lnTo>
                  <a:lnTo>
                    <a:pt x="720349" y="275700"/>
                  </a:lnTo>
                  <a:lnTo>
                    <a:pt x="728670" y="319879"/>
                  </a:lnTo>
                  <a:lnTo>
                    <a:pt x="731520" y="365760"/>
                  </a:lnTo>
                  <a:lnTo>
                    <a:pt x="728670" y="411640"/>
                  </a:lnTo>
                  <a:lnTo>
                    <a:pt x="720349" y="455819"/>
                  </a:lnTo>
                  <a:lnTo>
                    <a:pt x="706900" y="497955"/>
                  </a:lnTo>
                  <a:lnTo>
                    <a:pt x="688665" y="537705"/>
                  </a:lnTo>
                  <a:lnTo>
                    <a:pt x="665988" y="574726"/>
                  </a:lnTo>
                  <a:lnTo>
                    <a:pt x="639210" y="608675"/>
                  </a:lnTo>
                  <a:lnTo>
                    <a:pt x="608675" y="639210"/>
                  </a:lnTo>
                  <a:lnTo>
                    <a:pt x="574726" y="665988"/>
                  </a:lnTo>
                  <a:lnTo>
                    <a:pt x="537705" y="688665"/>
                  </a:lnTo>
                  <a:lnTo>
                    <a:pt x="497955" y="706900"/>
                  </a:lnTo>
                  <a:lnTo>
                    <a:pt x="455819" y="720349"/>
                  </a:lnTo>
                  <a:lnTo>
                    <a:pt x="411640" y="728670"/>
                  </a:lnTo>
                  <a:lnTo>
                    <a:pt x="365760" y="731520"/>
                  </a:lnTo>
                  <a:lnTo>
                    <a:pt x="319879" y="728670"/>
                  </a:lnTo>
                  <a:lnTo>
                    <a:pt x="275700" y="720349"/>
                  </a:lnTo>
                  <a:lnTo>
                    <a:pt x="233564" y="706900"/>
                  </a:lnTo>
                  <a:lnTo>
                    <a:pt x="193814" y="688665"/>
                  </a:lnTo>
                  <a:lnTo>
                    <a:pt x="156793" y="665988"/>
                  </a:lnTo>
                  <a:lnTo>
                    <a:pt x="122844" y="639210"/>
                  </a:lnTo>
                  <a:lnTo>
                    <a:pt x="92309" y="608675"/>
                  </a:lnTo>
                  <a:lnTo>
                    <a:pt x="65531" y="574726"/>
                  </a:lnTo>
                  <a:lnTo>
                    <a:pt x="42854" y="537705"/>
                  </a:lnTo>
                  <a:lnTo>
                    <a:pt x="24619" y="497955"/>
                  </a:lnTo>
                  <a:lnTo>
                    <a:pt x="11170" y="455819"/>
                  </a:lnTo>
                  <a:lnTo>
                    <a:pt x="2849" y="411640"/>
                  </a:lnTo>
                  <a:lnTo>
                    <a:pt x="0" y="3657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412590" y="4027932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06435" y="4620198"/>
            <a:ext cx="815340" cy="1076325"/>
          </a:xfrm>
          <a:custGeom>
            <a:avLst/>
            <a:gdLst/>
            <a:ahLst/>
            <a:cxnLst/>
            <a:rect l="l" t="t" r="r" b="b"/>
            <a:pathLst>
              <a:path w="815339" h="1076325">
                <a:moveTo>
                  <a:pt x="59983" y="0"/>
                </a:moveTo>
                <a:lnTo>
                  <a:pt x="0" y="287942"/>
                </a:lnTo>
                <a:lnTo>
                  <a:pt x="86981" y="230952"/>
                </a:lnTo>
                <a:lnTo>
                  <a:pt x="640761" y="1076168"/>
                </a:lnTo>
                <a:lnTo>
                  <a:pt x="814726" y="962188"/>
                </a:lnTo>
                <a:lnTo>
                  <a:pt x="260944" y="116972"/>
                </a:lnTo>
                <a:lnTo>
                  <a:pt x="347925" y="59982"/>
                </a:lnTo>
                <a:lnTo>
                  <a:pt x="599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86489" y="5763259"/>
            <a:ext cx="1805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Correct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Now!</a:t>
            </a:r>
            <a:endParaRPr sz="2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4"/>
              <p:cNvSpPr txBox="1"/>
              <p:nvPr/>
            </p:nvSpPr>
            <p:spPr>
              <a:xfrm>
                <a:off x="7109995" y="1507235"/>
                <a:ext cx="3610805" cy="153118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660400" indent="-609600">
                  <a:spcBef>
                    <a:spcPts val="100"/>
                  </a:spcBef>
                  <a:buClr>
                    <a:srgbClr val="F0AD00"/>
                  </a:buClr>
                  <a:buSzPct val="80000"/>
                  <a:buAutoNum type="arabicPeriod"/>
                  <a:tabLst>
                    <a:tab pos="659765" algn="l"/>
                    <a:tab pos="660400" algn="l"/>
                  </a:tabLst>
                </a:pPr>
                <a:r>
                  <a:rPr sz="2000" b="1" spc="-35" dirty="0">
                    <a:solidFill>
                      <a:srgbClr val="7F7F7F"/>
                    </a:solidFill>
                    <a:latin typeface="Calibri"/>
                    <a:cs typeface="Calibri"/>
                  </a:rPr>
                  <a:t>Train</a:t>
                </a:r>
                <a:r>
                  <a:rPr sz="2000" b="1" spc="-15" dirty="0">
                    <a:solidFill>
                      <a:srgbClr val="7F7F7F"/>
                    </a:solidFill>
                    <a:latin typeface="Calibri"/>
                    <a:cs typeface="Calibri"/>
                  </a:rPr>
                  <a:t> </a:t>
                </a:r>
                <a:r>
                  <a:rPr sz="2000" b="1" spc="-5" dirty="0">
                    <a:solidFill>
                      <a:srgbClr val="7F7F7F"/>
                    </a:solidFill>
                    <a:latin typeface="Calibri"/>
                    <a:cs typeface="Calibri"/>
                  </a:rPr>
                  <a:t>classifier</a:t>
                </a:r>
                <a:endParaRPr sz="2000" dirty="0">
                  <a:latin typeface="Calibri"/>
                  <a:cs typeface="Calibri"/>
                </a:endParaRPr>
              </a:p>
              <a:p>
                <a:pPr marL="660400" indent="-609600">
                  <a:buClr>
                    <a:srgbClr val="F0AD00"/>
                  </a:buClr>
                  <a:buSzPct val="80000"/>
                  <a:buAutoNum type="arabicPeriod"/>
                  <a:tabLst>
                    <a:tab pos="659765" algn="l"/>
                    <a:tab pos="660400" algn="l"/>
                  </a:tabLst>
                </a:pPr>
                <a:r>
                  <a:rPr sz="2000" b="1" spc="-5" dirty="0">
                    <a:solidFill>
                      <a:srgbClr val="7F7F7F"/>
                    </a:solidFill>
                    <a:latin typeface="Calibri"/>
                    <a:cs typeface="Calibri"/>
                  </a:rPr>
                  <a:t>Apply</a:t>
                </a:r>
                <a:r>
                  <a:rPr sz="2000" b="1" spc="-10" dirty="0">
                    <a:solidFill>
                      <a:srgbClr val="7F7F7F"/>
                    </a:solidFill>
                    <a:latin typeface="Calibri"/>
                    <a:cs typeface="Calibri"/>
                  </a:rPr>
                  <a:t> </a:t>
                </a:r>
                <a:r>
                  <a:rPr sz="2000" b="1" spc="-5" dirty="0">
                    <a:solidFill>
                      <a:srgbClr val="7F7F7F"/>
                    </a:solidFill>
                    <a:latin typeface="Calibri"/>
                    <a:cs typeface="Calibri"/>
                  </a:rPr>
                  <a:t>classifier </a:t>
                </a:r>
                <a:r>
                  <a:rPr sz="2000" b="1" spc="-15" dirty="0">
                    <a:solidFill>
                      <a:srgbClr val="7F7F7F"/>
                    </a:solidFill>
                    <a:latin typeface="Calibri"/>
                    <a:cs typeface="Calibri"/>
                  </a:rPr>
                  <a:t>to test </a:t>
                </a:r>
                <a:r>
                  <a:rPr sz="2000" b="1" spc="-5" dirty="0">
                    <a:solidFill>
                      <a:srgbClr val="7F7F7F"/>
                    </a:solidFill>
                    <a:latin typeface="Calibri"/>
                    <a:cs typeface="Calibri"/>
                  </a:rPr>
                  <a:t>set</a:t>
                </a:r>
                <a:endParaRPr sz="2000" dirty="0">
                  <a:latin typeface="Calibri"/>
                  <a:cs typeface="Calibri"/>
                </a:endParaRPr>
              </a:p>
              <a:p>
                <a:pPr marL="660400" indent="-609600">
                  <a:buClr>
                    <a:srgbClr val="F0AD00"/>
                  </a:buClr>
                  <a:buSzPct val="80000"/>
                  <a:buAutoNum type="arabicPeriod"/>
                  <a:tabLst>
                    <a:tab pos="659765" algn="l"/>
                    <a:tab pos="660400" algn="l"/>
                  </a:tabLst>
                </a:pPr>
                <a:r>
                  <a:rPr sz="2000" b="1" spc="-20" dirty="0">
                    <a:solidFill>
                      <a:srgbClr val="7F7F7F"/>
                    </a:solidFill>
                    <a:latin typeface="Calibri"/>
                    <a:cs typeface="Calibri"/>
                  </a:rPr>
                  <a:t>Iterate</a:t>
                </a:r>
                <a:endParaRPr sz="2000" dirty="0">
                  <a:latin typeface="Calibri"/>
                  <a:cs typeface="Calibri"/>
                </a:endParaRPr>
              </a:p>
              <a:p>
                <a:pPr marL="953135" lvl="1" indent="-610235">
                  <a:spcBef>
                    <a:spcPts val="400"/>
                  </a:spcBef>
                  <a:buClr>
                    <a:srgbClr val="60B5CC"/>
                  </a:buClr>
                  <a:buAutoNum type="arabicPeriod"/>
                  <a:tabLst>
                    <a:tab pos="952500" algn="l"/>
                    <a:tab pos="953135" algn="l"/>
                  </a:tabLst>
                </a:pPr>
                <a:r>
                  <a:rPr sz="1600" b="1" spc="-10" dirty="0">
                    <a:solidFill>
                      <a:srgbClr val="7F7F7F"/>
                    </a:solidFill>
                    <a:latin typeface="Calibri"/>
                    <a:cs typeface="Calibri"/>
                  </a:rPr>
                  <a:t>Update</a:t>
                </a:r>
                <a:r>
                  <a:rPr sz="1600" b="1" spc="-20" dirty="0">
                    <a:solidFill>
                      <a:srgbClr val="7F7F7F"/>
                    </a:solidFill>
                    <a:latin typeface="Calibri"/>
                    <a:cs typeface="Calibri"/>
                  </a:rPr>
                  <a:t> </a:t>
                </a:r>
                <a:r>
                  <a:rPr sz="1600" b="1" spc="-10" dirty="0">
                    <a:solidFill>
                      <a:srgbClr val="7F7F7F"/>
                    </a:solidFill>
                    <a:latin typeface="Calibri"/>
                    <a:cs typeface="Calibri"/>
                  </a:rPr>
                  <a:t>relational</a:t>
                </a:r>
                <a:r>
                  <a:rPr sz="1600" b="1" spc="-15" dirty="0">
                    <a:solidFill>
                      <a:srgbClr val="7F7F7F"/>
                    </a:solidFill>
                    <a:latin typeface="Calibri"/>
                    <a:cs typeface="Calibri"/>
                  </a:rPr>
                  <a:t> </a:t>
                </a:r>
                <a:r>
                  <a:rPr sz="1600" b="1" spc="-10" dirty="0">
                    <a:solidFill>
                      <a:srgbClr val="7F7F7F"/>
                    </a:solidFill>
                    <a:latin typeface="Calibri"/>
                    <a:cs typeface="Calibri"/>
                  </a:rPr>
                  <a:t>features </a:t>
                </a:r>
                <a:r>
                  <a:rPr lang="en-US" sz="1600" spc="-55" dirty="0">
                    <a:solidFill>
                      <a:srgbClr val="7F7F7F"/>
                    </a:solidFill>
                    <a:latin typeface="Cambria Math"/>
                    <a:cs typeface="Cambria Math"/>
                  </a:rPr>
                  <a:t>Z</a:t>
                </a:r>
                <a14:m>
                  <m:oMath xmlns:m="http://schemas.openxmlformats.org/officeDocument/2006/math">
                    <m:r>
                      <a:rPr lang="en-US" sz="1600" spc="-55" dirty="0">
                        <a:solidFill>
                          <a:srgbClr val="7F7F7F"/>
                        </a:solidFill>
                        <a:latin typeface="Cambria Math"/>
                        <a:cs typeface="Cambria Math"/>
                      </a:rPr>
                      <m:t>𝑣</m:t>
                    </m:r>
                  </m:oMath>
                </a14:m>
                <a:endParaRPr sz="1600" spc="-55" dirty="0">
                  <a:solidFill>
                    <a:srgbClr val="7F7F7F"/>
                  </a:solidFill>
                  <a:latin typeface="Cambria Math"/>
                  <a:cs typeface="Cambria Math"/>
                </a:endParaRPr>
              </a:p>
              <a:p>
                <a:pPr marL="953135" lvl="1" indent="-610235">
                  <a:spcBef>
                    <a:spcPts val="400"/>
                  </a:spcBef>
                  <a:buClr>
                    <a:srgbClr val="60B5CC"/>
                  </a:buClr>
                  <a:buAutoNum type="arabicPeriod"/>
                  <a:tabLst>
                    <a:tab pos="952500" algn="l"/>
                    <a:tab pos="953135" algn="l"/>
                  </a:tabLst>
                </a:pPr>
                <a:r>
                  <a:rPr sz="1600" b="1" spc="-10" dirty="0">
                    <a:solidFill>
                      <a:srgbClr val="7F7F7F"/>
                    </a:solidFill>
                    <a:latin typeface="Calibri"/>
                    <a:cs typeface="Calibri"/>
                  </a:rPr>
                  <a:t>Update</a:t>
                </a:r>
                <a:r>
                  <a:rPr sz="1600" b="1" spc="-15" dirty="0">
                    <a:solidFill>
                      <a:srgbClr val="7F7F7F"/>
                    </a:solidFill>
                    <a:latin typeface="Calibri"/>
                    <a:cs typeface="Calibri"/>
                  </a:rPr>
                  <a:t> </a:t>
                </a:r>
                <a:r>
                  <a:rPr sz="1600" b="1" spc="-5" dirty="0">
                    <a:solidFill>
                      <a:srgbClr val="7F7F7F"/>
                    </a:solidFill>
                    <a:latin typeface="Calibri"/>
                    <a:cs typeface="Calibri"/>
                  </a:rPr>
                  <a:t>label</a:t>
                </a:r>
                <a:r>
                  <a:rPr sz="1600" b="1" spc="20" dirty="0">
                    <a:solidFill>
                      <a:srgbClr val="7F7F7F"/>
                    </a:solidFill>
                    <a:latin typeface="Calibri"/>
                    <a:cs typeface="Calibri"/>
                  </a:rPr>
                  <a:t> </a:t>
                </a:r>
                <a:r>
                  <a:rPr sz="1600" b="1" spc="-5" dirty="0">
                    <a:solidFill>
                      <a:srgbClr val="7F7F7F"/>
                    </a:solidFill>
                    <a:latin typeface="Calibri"/>
                    <a:cs typeface="Calibri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1600" b="1" spc="-5" dirty="0">
                        <a:solidFill>
                          <a:srgbClr val="7F7F7F"/>
                        </a:solidFill>
                        <a:latin typeface="Cambria Math" panose="02040503050406030204" pitchFamily="18" charset="0"/>
                        <a:cs typeface="Calibri"/>
                      </a:rPr>
                      <m:t>𝑣</m:t>
                    </m:r>
                  </m:oMath>
                </a14:m>
                <a:endParaRPr sz="1600" b="1" spc="-5" dirty="0">
                  <a:solidFill>
                    <a:srgbClr val="7F7F7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4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995" y="1507235"/>
                <a:ext cx="3610805" cy="1531188"/>
              </a:xfrm>
              <a:prstGeom prst="rect">
                <a:avLst/>
              </a:prstGeom>
              <a:blipFill>
                <a:blip r:embed="rId3"/>
                <a:stretch>
                  <a:fillRect l="-2024" t="-4382" b="-7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109417" y="2983594"/>
          <a:ext cx="590550" cy="972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592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12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20">
                <a:tc>
                  <a:txBody>
                    <a:bodyPr/>
                    <a:lstStyle/>
                    <a:p>
                      <a:pPr marR="6223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6"/>
              <p:cNvSpPr txBox="1"/>
              <p:nvPr/>
            </p:nvSpPr>
            <p:spPr>
              <a:xfrm>
                <a:off x="2515711" y="2940812"/>
                <a:ext cx="446455" cy="1072666"/>
              </a:xfrm>
              <a:prstGeom prst="rect">
                <a:avLst/>
              </a:prstGeom>
            </p:spPr>
            <p:txBody>
              <a:bodyPr vert="horz" wrap="square" lIns="0" tIns="88900" rIns="0" bIns="0" rtlCol="0">
                <a:spAutoFit/>
              </a:bodyPr>
              <a:lstStyle/>
              <a:p>
                <a:pPr marL="38100">
                  <a:spcBef>
                    <a:spcPts val="700"/>
                  </a:spcBef>
                </a:pPr>
                <a:r>
                  <a:rPr spc="-70" dirty="0"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US" sz="2000" i="1" spc="1110" baseline="-16666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1950" baseline="-17094" dirty="0">
                  <a:latin typeface="Cambria Math"/>
                  <a:cs typeface="Cambria Math"/>
                </a:endParaRPr>
              </a:p>
              <a:p>
                <a:pPr marL="69850">
                  <a:spcBef>
                    <a:spcPts val="600"/>
                  </a:spcBef>
                </a:pPr>
                <a:r>
                  <a:rPr dirty="0">
                    <a:latin typeface="Cambria Math"/>
                    <a:cs typeface="Cambria Math"/>
                  </a:rPr>
                  <a:t>𝐼</a:t>
                </a:r>
              </a:p>
              <a:p>
                <a:pPr marL="44450">
                  <a:spcBef>
                    <a:spcPts val="430"/>
                  </a:spcBef>
                </a:pPr>
                <a:r>
                  <a:rPr dirty="0">
                    <a:latin typeface="Cambria Math"/>
                    <a:cs typeface="Cambria Math"/>
                  </a:rPr>
                  <a:t>𝑂</a:t>
                </a:r>
              </a:p>
            </p:txBody>
          </p:sp>
        </mc:Choice>
        <mc:Fallback xmlns="">
          <p:sp>
            <p:nvSpPr>
              <p:cNvPr id="26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711" y="2940812"/>
                <a:ext cx="446455" cy="1072666"/>
              </a:xfrm>
              <a:prstGeom prst="rect">
                <a:avLst/>
              </a:prstGeom>
              <a:blipFill>
                <a:blip r:embed="rId4"/>
                <a:stretch>
                  <a:fillRect l="-24658" b="-1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27"/>
          <p:cNvSpPr txBox="1"/>
          <p:nvPr/>
        </p:nvSpPr>
        <p:spPr>
          <a:xfrm>
            <a:off x="1332206" y="1129831"/>
            <a:ext cx="4993640" cy="1815464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2740" indent="-320040">
              <a:spcBef>
                <a:spcPts val="56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spc="-10" dirty="0">
                <a:latin typeface="Calibri"/>
                <a:cs typeface="Calibri"/>
              </a:rPr>
              <a:t>Stop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iteration</a:t>
            </a:r>
            <a:endParaRPr sz="3000" dirty="0">
              <a:latin typeface="Calibri"/>
              <a:cs typeface="Calibri"/>
            </a:endParaRPr>
          </a:p>
          <a:p>
            <a:pPr marL="625475" marR="5080" lvl="1" indent="-274320">
              <a:lnSpc>
                <a:spcPts val="2810"/>
              </a:lnSpc>
              <a:spcBef>
                <a:spcPts val="75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spc="-10" dirty="0">
                <a:latin typeface="Calibri"/>
                <a:cs typeface="Calibri"/>
              </a:rPr>
              <a:t>After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convergence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 </a:t>
            </a:r>
            <a:r>
              <a:rPr sz="2600" spc="-5" dirty="0">
                <a:latin typeface="Calibri"/>
                <a:cs typeface="Calibri"/>
              </a:rPr>
              <a:t>when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maximum </a:t>
            </a:r>
            <a:r>
              <a:rPr sz="2600" spc="-15" dirty="0">
                <a:latin typeface="Calibri"/>
                <a:cs typeface="Calibri"/>
              </a:rPr>
              <a:t>iterations</a:t>
            </a:r>
            <a:r>
              <a:rPr sz="2600" spc="-10" dirty="0">
                <a:latin typeface="Calibri"/>
                <a:cs typeface="Calibri"/>
              </a:rPr>
              <a:t> are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reached</a:t>
            </a:r>
            <a:endParaRPr sz="2600" dirty="0">
              <a:latin typeface="Calibri"/>
              <a:cs typeface="Calibri"/>
            </a:endParaRPr>
          </a:p>
          <a:p>
            <a:pPr marL="365760" algn="ctr">
              <a:spcBef>
                <a:spcPts val="1500"/>
              </a:spcBef>
            </a:pP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Ground</a:t>
            </a:r>
            <a:r>
              <a:rPr b="1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truth:</a:t>
            </a:r>
            <a:r>
              <a:rPr b="1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092681" y="4530342"/>
          <a:ext cx="590550" cy="972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592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12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2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3542497" y="5583428"/>
            <a:ext cx="1702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Ground</a:t>
            </a:r>
            <a:r>
              <a:rPr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truth:</a:t>
            </a:r>
            <a:r>
              <a:rPr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28584" y="3498595"/>
            <a:ext cx="1702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Ground</a:t>
            </a:r>
            <a:r>
              <a:rPr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truth:</a:t>
            </a:r>
            <a:r>
              <a:rPr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6113" y="3507740"/>
            <a:ext cx="1702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Ground</a:t>
            </a:r>
            <a:r>
              <a:rPr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truth:</a:t>
            </a:r>
            <a:r>
              <a:rPr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124744" y="4635017"/>
          <a:ext cx="590550" cy="972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592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12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2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8184540" y="4635017"/>
          <a:ext cx="590550" cy="972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592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60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12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2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D4D4D6"/>
                      </a:solidFill>
                      <a:prstDash val="solid"/>
                    </a:lnL>
                    <a:lnR w="12700">
                      <a:solidFill>
                        <a:srgbClr val="D4D4D6"/>
                      </a:solidFill>
                      <a:prstDash val="solid"/>
                    </a:lnR>
                    <a:lnT w="12700">
                      <a:solidFill>
                        <a:srgbClr val="D4D4D6"/>
                      </a:solidFill>
                      <a:prstDash val="solid"/>
                    </a:lnT>
                    <a:lnB w="12700">
                      <a:solidFill>
                        <a:srgbClr val="D4D4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8223" y="371856"/>
            <a:ext cx="2383536" cy="5273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48223" y="1283941"/>
            <a:ext cx="8708292" cy="47948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1574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60" dirty="0">
                <a:latin typeface="Calibri"/>
                <a:cs typeface="Calibri"/>
              </a:rPr>
              <a:t>We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talked</a:t>
            </a:r>
            <a:r>
              <a:rPr sz="3200" b="1" spc="-5" dirty="0">
                <a:latin typeface="Calibri"/>
                <a:cs typeface="Calibri"/>
              </a:rPr>
              <a:t> about</a:t>
            </a:r>
            <a:r>
              <a:rPr sz="3200" b="1" dirty="0">
                <a:latin typeface="Calibri"/>
                <a:cs typeface="Calibri"/>
              </a:rPr>
              <a:t> 2 </a:t>
            </a:r>
            <a:r>
              <a:rPr sz="3200" b="1" spc="-10" dirty="0">
                <a:latin typeface="Calibri"/>
                <a:cs typeface="Calibri"/>
              </a:rPr>
              <a:t>approaches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to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collective </a:t>
            </a:r>
            <a:r>
              <a:rPr sz="3200" b="1" spc="-70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classification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79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Relational classification</a:t>
            </a:r>
            <a:endParaRPr sz="3200" dirty="0">
              <a:latin typeface="Calibri"/>
              <a:cs typeface="Calibri"/>
            </a:endParaRPr>
          </a:p>
          <a:p>
            <a:pPr marL="625475" marR="5080" lvl="1" indent="-274320">
              <a:lnSpc>
                <a:spcPct val="100699"/>
              </a:lnSpc>
              <a:spcBef>
                <a:spcPts val="64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0" dirty="0">
                <a:latin typeface="Calibri"/>
                <a:cs typeface="Calibri"/>
              </a:rPr>
              <a:t>Iteratively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update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probabilities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 belonging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5" dirty="0">
                <a:latin typeface="Calibri"/>
                <a:cs typeface="Calibri"/>
              </a:rPr>
              <a:t>label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neighbors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lnSpc>
                <a:spcPts val="377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5" dirty="0">
                <a:solidFill>
                  <a:srgbClr val="C00000"/>
                </a:solidFill>
                <a:latin typeface="Calibri"/>
                <a:cs typeface="Calibri"/>
              </a:rPr>
              <a:t>Iterative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classification</a:t>
            </a:r>
            <a:endParaRPr sz="3200" dirty="0">
              <a:latin typeface="Calibri"/>
              <a:cs typeface="Calibri"/>
            </a:endParaRPr>
          </a:p>
          <a:p>
            <a:pPr marL="625475" marR="384810" lvl="1" indent="-274320">
              <a:lnSpc>
                <a:spcPct val="101400"/>
              </a:lnSpc>
              <a:spcBef>
                <a:spcPts val="6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Improve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over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collective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handle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attribute/feature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Classify </a:t>
            </a:r>
            <a:r>
              <a:rPr sz="2800" dirty="0">
                <a:latin typeface="Calibri"/>
                <a:cs typeface="Calibri"/>
              </a:rPr>
              <a:t>node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𝑖</a:t>
            </a:r>
            <a:r>
              <a:rPr sz="2800" spc="1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based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features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well</a:t>
            </a:r>
            <a:r>
              <a:rPr sz="2800" spc="-5" dirty="0">
                <a:latin typeface="Calibri"/>
                <a:cs typeface="Calibri"/>
              </a:rPr>
              <a:t> as</a:t>
            </a:r>
            <a:endParaRPr sz="2800" dirty="0">
              <a:latin typeface="Calibri"/>
              <a:cs typeface="Calibri"/>
            </a:endParaRPr>
          </a:p>
          <a:p>
            <a:pPr marL="625475">
              <a:spcBef>
                <a:spcPts val="25"/>
              </a:spcBef>
            </a:pP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labels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neighbors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976" y="398976"/>
            <a:ext cx="7647432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9976" y="1305540"/>
            <a:ext cx="455295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solidFill>
                  <a:srgbClr val="A6A6A6"/>
                </a:solidFill>
                <a:latin typeface="Calibri"/>
                <a:cs typeface="Calibri"/>
              </a:rPr>
              <a:t>Relational</a:t>
            </a:r>
            <a:r>
              <a:rPr sz="3200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A6A6A6"/>
                </a:solidFill>
                <a:latin typeface="Calibri"/>
                <a:cs typeface="Calibri"/>
              </a:rPr>
              <a:t>classifiers</a:t>
            </a:r>
            <a:endParaRPr sz="32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F0AD00"/>
              </a:buClr>
              <a:buFont typeface="Wingdings 2"/>
              <a:buChar char=""/>
            </a:pPr>
            <a:endParaRPr sz="3150" dirty="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20" dirty="0">
                <a:solidFill>
                  <a:srgbClr val="A6A6A6"/>
                </a:solidFill>
                <a:latin typeface="Calibri"/>
                <a:cs typeface="Calibri"/>
              </a:rPr>
              <a:t>Iterative</a:t>
            </a:r>
            <a:r>
              <a:rPr sz="3200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A6A6A6"/>
                </a:solidFill>
                <a:latin typeface="Calibri"/>
                <a:cs typeface="Calibri"/>
              </a:rPr>
              <a:t>classification</a:t>
            </a:r>
            <a:endParaRPr sz="3200" dirty="0"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F0AD00"/>
              </a:buClr>
              <a:buFont typeface="Wingdings 2"/>
              <a:buChar char=""/>
            </a:pPr>
            <a:endParaRPr sz="3150" dirty="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Loopy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belief</a:t>
            </a: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propagation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5216" y="373652"/>
            <a:ext cx="6185184" cy="5657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5216" y="1053534"/>
            <a:ext cx="859028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spc="-10" dirty="0">
                <a:latin typeface="Calibri"/>
                <a:cs typeface="Calibri"/>
              </a:rPr>
              <a:t>Belief </a:t>
            </a:r>
            <a:r>
              <a:rPr sz="3000" spc="-15" dirty="0">
                <a:latin typeface="Calibri"/>
                <a:cs typeface="Calibri"/>
              </a:rPr>
              <a:t>Propagation </a:t>
            </a:r>
            <a:r>
              <a:rPr sz="3000" spc="-5" dirty="0">
                <a:latin typeface="Calibri"/>
                <a:cs typeface="Calibri"/>
              </a:rPr>
              <a:t>is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5" dirty="0">
                <a:latin typeface="Calibri"/>
                <a:cs typeface="Calibri"/>
              </a:rPr>
              <a:t>dynamic </a:t>
            </a:r>
            <a:r>
              <a:rPr sz="3000" spc="-15" dirty="0">
                <a:latin typeface="Calibri"/>
                <a:cs typeface="Calibri"/>
              </a:rPr>
              <a:t>programming </a:t>
            </a:r>
            <a:r>
              <a:rPr sz="3000" spc="-10" dirty="0">
                <a:latin typeface="Calibri"/>
                <a:cs typeface="Calibri"/>
              </a:rPr>
              <a:t> approach</a:t>
            </a:r>
            <a:r>
              <a:rPr sz="3000" spc="6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to</a:t>
            </a:r>
            <a:r>
              <a:rPr sz="3000" spc="80" dirty="0"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008000"/>
                </a:solidFill>
                <a:latin typeface="Calibri"/>
                <a:cs typeface="Calibri"/>
              </a:rPr>
              <a:t>answering</a:t>
            </a:r>
            <a:r>
              <a:rPr sz="3000" b="1" spc="7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008000"/>
                </a:solidFill>
                <a:latin typeface="Calibri"/>
                <a:cs typeface="Calibri"/>
              </a:rPr>
              <a:t>probability</a:t>
            </a:r>
            <a:r>
              <a:rPr sz="3000" b="1" spc="7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8000"/>
                </a:solidFill>
                <a:latin typeface="Calibri"/>
                <a:cs typeface="Calibri"/>
              </a:rPr>
              <a:t>queries</a:t>
            </a:r>
            <a:r>
              <a:rPr sz="3000" b="1" spc="6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008000"/>
                </a:solidFill>
                <a:latin typeface="Calibri"/>
                <a:cs typeface="Calibri"/>
              </a:rPr>
              <a:t>in</a:t>
            </a:r>
            <a:r>
              <a:rPr sz="3000" b="1" spc="7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008000"/>
                </a:solidFill>
                <a:latin typeface="Calibri"/>
                <a:cs typeface="Calibri"/>
              </a:rPr>
              <a:t>a </a:t>
            </a:r>
            <a:r>
              <a:rPr sz="3000" b="1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008000"/>
                </a:solidFill>
                <a:latin typeface="Calibri"/>
                <a:cs typeface="Calibri"/>
              </a:rPr>
              <a:t>graph</a:t>
            </a:r>
            <a:r>
              <a:rPr sz="30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000" spc="5" dirty="0">
                <a:latin typeface="Calibri"/>
                <a:cs typeface="Calibri"/>
              </a:rPr>
              <a:t>(e.g.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probability</a:t>
            </a:r>
            <a:r>
              <a:rPr sz="3000" dirty="0">
                <a:latin typeface="Calibri"/>
                <a:cs typeface="Calibri"/>
              </a:rPr>
              <a:t> of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node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mbria Math"/>
                <a:cs typeface="Cambria Math"/>
              </a:rPr>
              <a:t>𝑣</a:t>
            </a:r>
            <a:r>
              <a:rPr sz="3000" spc="105" dirty="0">
                <a:latin typeface="Cambria Math"/>
                <a:cs typeface="Cambria Math"/>
              </a:rPr>
              <a:t> </a:t>
            </a:r>
            <a:r>
              <a:rPr sz="3000" spc="-5" dirty="0">
                <a:latin typeface="Calibri"/>
                <a:cs typeface="Calibri"/>
              </a:rPr>
              <a:t>belonging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to</a:t>
            </a:r>
            <a:r>
              <a:rPr sz="3000" spc="-5" dirty="0">
                <a:latin typeface="Calibri"/>
                <a:cs typeface="Calibri"/>
              </a:rPr>
              <a:t> class </a:t>
            </a:r>
            <a:r>
              <a:rPr sz="3000" dirty="0">
                <a:latin typeface="Calibri"/>
                <a:cs typeface="Calibri"/>
              </a:rPr>
              <a:t>1)</a:t>
            </a:r>
          </a:p>
          <a:p>
            <a:pPr marL="332740" marR="445770" indent="-320040"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spc="-25" dirty="0">
                <a:latin typeface="Calibri"/>
                <a:cs typeface="Calibri"/>
              </a:rPr>
              <a:t>Iterative</a:t>
            </a:r>
            <a:r>
              <a:rPr sz="3000" spc="-10" dirty="0">
                <a:latin typeface="Calibri"/>
                <a:cs typeface="Calibri"/>
              </a:rPr>
              <a:t> process</a:t>
            </a:r>
            <a:r>
              <a:rPr sz="3000" spc="-5" dirty="0">
                <a:latin typeface="Calibri"/>
                <a:cs typeface="Calibri"/>
              </a:rPr>
              <a:t> in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which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neighbor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nodes </a:t>
            </a:r>
            <a:r>
              <a:rPr sz="3000" spc="-15" dirty="0">
                <a:latin typeface="Calibri"/>
                <a:cs typeface="Calibri"/>
              </a:rPr>
              <a:t>“talk”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to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each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45" dirty="0">
                <a:latin typeface="Calibri"/>
                <a:cs typeface="Calibri"/>
              </a:rPr>
              <a:t>other,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D60093"/>
                </a:solidFill>
                <a:latin typeface="Calibri"/>
                <a:cs typeface="Calibri"/>
              </a:rPr>
              <a:t>passing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D60093"/>
                </a:solidFill>
                <a:latin typeface="Calibri"/>
                <a:cs typeface="Calibri"/>
              </a:rPr>
              <a:t>messages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395" y="5682126"/>
            <a:ext cx="80378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dirty="0">
                <a:latin typeface="Calibri"/>
                <a:cs typeface="Calibri"/>
              </a:rPr>
              <a:t>When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Calibri"/>
                <a:cs typeface="Calibri"/>
              </a:rPr>
              <a:t>consensus</a:t>
            </a:r>
            <a:r>
              <a:rPr sz="30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alibri"/>
                <a:cs typeface="Calibri"/>
              </a:rPr>
              <a:t>is</a:t>
            </a:r>
            <a:r>
              <a:rPr sz="3000" b="1" spc="-10" dirty="0">
                <a:solidFill>
                  <a:srgbClr val="0000FF"/>
                </a:solidFill>
                <a:latin typeface="Calibri"/>
                <a:cs typeface="Calibri"/>
              </a:rPr>
              <a:t> reached</a:t>
            </a:r>
            <a:r>
              <a:rPr sz="3000" b="1" spc="-10" dirty="0">
                <a:latin typeface="Calibri"/>
                <a:cs typeface="Calibri"/>
              </a:rPr>
              <a:t>,</a:t>
            </a:r>
            <a:r>
              <a:rPr sz="3000" b="1" spc="-15" dirty="0">
                <a:latin typeface="Calibri"/>
                <a:cs typeface="Calibri"/>
              </a:rPr>
              <a:t> calculate</a:t>
            </a:r>
            <a:r>
              <a:rPr sz="3000" b="1" spc="-5" dirty="0">
                <a:latin typeface="Calibri"/>
                <a:cs typeface="Calibri"/>
              </a:rPr>
              <a:t> final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belief</a:t>
            </a:r>
            <a:endParaRPr sz="30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89321" y="3692190"/>
            <a:ext cx="5173725" cy="1640010"/>
            <a:chOff x="523873" y="3657600"/>
            <a:chExt cx="8444865" cy="22631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334" y="3657600"/>
              <a:ext cx="8402133" cy="22628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3873" y="3947167"/>
              <a:ext cx="4346575" cy="1816100"/>
            </a:xfrm>
            <a:custGeom>
              <a:avLst/>
              <a:gdLst/>
              <a:ahLst/>
              <a:cxnLst/>
              <a:rect l="l" t="t" r="r" b="b"/>
              <a:pathLst>
                <a:path w="4346575" h="1816100">
                  <a:moveTo>
                    <a:pt x="4346121" y="0"/>
                  </a:moveTo>
                  <a:lnTo>
                    <a:pt x="0" y="0"/>
                  </a:lnTo>
                  <a:lnTo>
                    <a:pt x="0" y="1815882"/>
                  </a:lnTo>
                  <a:lnTo>
                    <a:pt x="4346121" y="1815882"/>
                  </a:lnTo>
                  <a:lnTo>
                    <a:pt x="43461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88395" y="3692190"/>
            <a:ext cx="8649005" cy="1640010"/>
          </a:xfrm>
          <a:prstGeom prst="rect">
            <a:avLst/>
          </a:prstGeom>
          <a:ln w="57150">
            <a:solidFill>
              <a:srgbClr val="CF5B1B"/>
            </a:solidFill>
          </a:ln>
        </p:spPr>
        <p:txBody>
          <a:bodyPr vert="horz" wrap="square" lIns="0" tIns="292735" rIns="0" bIns="0" rtlCol="0">
            <a:spAutoFit/>
          </a:bodyPr>
          <a:lstStyle/>
          <a:p>
            <a:pPr marL="157480" marR="4098925">
              <a:lnSpc>
                <a:spcPct val="99600"/>
              </a:lnSpc>
              <a:spcBef>
                <a:spcPts val="2305"/>
              </a:spcBef>
            </a:pPr>
            <a:r>
              <a:rPr lang="en-US" sz="2800" b="1" dirty="0">
                <a:solidFill>
                  <a:srgbClr val="0070C0"/>
                </a:solidFill>
                <a:latin typeface="Arial"/>
                <a:cs typeface="Arial"/>
              </a:rPr>
              <a:t>    </a:t>
            </a:r>
            <a:r>
              <a:rPr sz="2800" b="1" dirty="0">
                <a:solidFill>
                  <a:srgbClr val="0070C0"/>
                </a:solidFill>
                <a:latin typeface="Arial"/>
                <a:cs typeface="Arial"/>
              </a:rPr>
              <a:t>“I (node v) believe you </a:t>
            </a:r>
            <a:r>
              <a:rPr sz="2800" b="1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2800" b="1" spc="5" dirty="0">
                <a:solidFill>
                  <a:srgbClr val="0070C0"/>
                </a:solidFill>
                <a:latin typeface="Arial"/>
                <a:cs typeface="Arial"/>
              </a:rPr>
              <a:t>     </a:t>
            </a:r>
            <a:r>
              <a:rPr sz="2800" b="1" dirty="0">
                <a:solidFill>
                  <a:srgbClr val="0070C0"/>
                </a:solidFill>
                <a:latin typeface="Arial"/>
                <a:cs typeface="Arial"/>
              </a:rPr>
              <a:t>(node u) </a:t>
            </a:r>
            <a:r>
              <a:rPr sz="2800" b="1" spc="-5" dirty="0">
                <a:solidFill>
                  <a:srgbClr val="0070C0"/>
                </a:solidFill>
                <a:latin typeface="Arial"/>
                <a:cs typeface="Arial"/>
              </a:rPr>
              <a:t>belong </a:t>
            </a:r>
            <a:r>
              <a:rPr sz="2800" b="1" dirty="0">
                <a:solidFill>
                  <a:srgbClr val="0070C0"/>
                </a:solidFill>
                <a:latin typeface="Arial"/>
                <a:cs typeface="Arial"/>
              </a:rPr>
              <a:t>to </a:t>
            </a:r>
            <a:r>
              <a:rPr sz="2800" b="1" spc="-5" dirty="0">
                <a:solidFill>
                  <a:srgbClr val="0070C0"/>
                </a:solidFill>
                <a:latin typeface="Arial"/>
                <a:cs typeface="Arial"/>
              </a:rPr>
              <a:t>class </a:t>
            </a:r>
            <a:r>
              <a:rPr sz="2800" b="1" spc="-76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70C0"/>
                </a:solidFill>
                <a:latin typeface="Arial"/>
                <a:cs typeface="Arial"/>
              </a:rPr>
              <a:t>1</a:t>
            </a:r>
            <a:r>
              <a:rPr sz="2800" b="1" spc="-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rgbClr val="0070C0"/>
                </a:solidFill>
                <a:latin typeface="Arial"/>
                <a:cs typeface="Arial"/>
              </a:rPr>
              <a:t>  </a:t>
            </a:r>
            <a:r>
              <a:rPr sz="2800" b="1" spc="-5" dirty="0">
                <a:solidFill>
                  <a:srgbClr val="0070C0"/>
                </a:solidFill>
                <a:latin typeface="Arial"/>
                <a:cs typeface="Arial"/>
              </a:rPr>
              <a:t>with</a:t>
            </a:r>
            <a:r>
              <a:rPr sz="2800" b="1" spc="-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Arial"/>
                <a:cs typeface="Arial"/>
              </a:rPr>
              <a:t>likelihood</a:t>
            </a:r>
            <a:r>
              <a:rPr sz="2800" b="1" spc="-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70C0"/>
                </a:solidFill>
                <a:latin typeface="Arial"/>
                <a:cs typeface="Arial"/>
              </a:rPr>
              <a:t>…”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816" y="400147"/>
            <a:ext cx="592836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82816" y="1379277"/>
            <a:ext cx="9065184" cy="2462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Task</a:t>
            </a:r>
            <a:r>
              <a:rPr sz="3200" spc="-55" dirty="0">
                <a:latin typeface="Calibri"/>
                <a:cs typeface="Calibri"/>
              </a:rPr>
              <a:t>: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Count</a:t>
            </a:r>
            <a:r>
              <a:rPr sz="3200" dirty="0">
                <a:latin typeface="Calibri"/>
                <a:cs typeface="Calibri"/>
              </a:rPr>
              <a:t> 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number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endParaRPr sz="3200" dirty="0">
              <a:latin typeface="Calibri"/>
              <a:cs typeface="Calibri"/>
            </a:endParaRPr>
          </a:p>
          <a:p>
            <a:pPr marL="332740" marR="91440" indent="-320040">
              <a:lnSpc>
                <a:spcPts val="3910"/>
              </a:lnSpc>
              <a:spcBef>
                <a:spcPts val="4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Condition: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Each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only </a:t>
            </a:r>
            <a:r>
              <a:rPr sz="3200" spc="-20" dirty="0">
                <a:latin typeface="Calibri"/>
                <a:cs typeface="Calibri"/>
              </a:rPr>
              <a:t>interact</a:t>
            </a:r>
            <a:r>
              <a:rPr sz="3200" dirty="0">
                <a:latin typeface="Calibri"/>
                <a:cs typeface="Calibri"/>
              </a:rPr>
              <a:t> (pass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message)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neighbors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0AD00"/>
              </a:buClr>
              <a:buFont typeface="Wingdings 2"/>
              <a:buChar char=""/>
            </a:pPr>
            <a:endParaRPr sz="3050" dirty="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Example</a:t>
            </a:r>
            <a:r>
              <a:rPr sz="3200" spc="-10" dirty="0">
                <a:latin typeface="Calibri"/>
                <a:cs typeface="Calibri"/>
              </a:rPr>
              <a:t>: </a:t>
            </a:r>
            <a:r>
              <a:rPr sz="3200" spc="-5" dirty="0">
                <a:latin typeface="Calibri"/>
                <a:cs typeface="Calibri"/>
              </a:rPr>
              <a:t>path </a:t>
            </a:r>
            <a:r>
              <a:rPr sz="3200" spc="-15" dirty="0">
                <a:latin typeface="Calibri"/>
                <a:cs typeface="Calibri"/>
              </a:rPr>
              <a:t>graph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35354" y="5518053"/>
            <a:ext cx="37928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Potential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issues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when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graph </a:t>
            </a:r>
            <a:r>
              <a:rPr sz="2000" spc="-5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contains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cycles.</a:t>
            </a:r>
            <a:endParaRPr sz="2000" dirty="0">
              <a:latin typeface="Arial"/>
              <a:cs typeface="Arial"/>
            </a:endParaRPr>
          </a:p>
          <a:p>
            <a:pPr marL="12700"/>
            <a:r>
              <a:rPr sz="2000" spc="-10" dirty="0">
                <a:solidFill>
                  <a:srgbClr val="008000"/>
                </a:solidFill>
                <a:latin typeface="Arial"/>
                <a:cs typeface="Arial"/>
              </a:rPr>
              <a:t>We’ll </a:t>
            </a: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get</a:t>
            </a:r>
            <a:r>
              <a:rPr sz="20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back</a:t>
            </a:r>
            <a:r>
              <a:rPr sz="20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Arial"/>
                <a:cs typeface="Arial"/>
              </a:rPr>
              <a:t>to</a:t>
            </a:r>
            <a:r>
              <a:rPr sz="20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8000"/>
                </a:solidFill>
                <a:latin typeface="Arial"/>
                <a:cs typeface="Arial"/>
              </a:rPr>
              <a:t>it</a:t>
            </a:r>
            <a:r>
              <a:rPr sz="20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Arial"/>
                <a:cs typeface="Arial"/>
              </a:rPr>
              <a:t>later!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8607" y="4517984"/>
            <a:ext cx="476250" cy="473075"/>
            <a:chOff x="3664607" y="4517983"/>
            <a:chExt cx="476250" cy="473075"/>
          </a:xfrm>
        </p:grpSpPr>
        <p:sp>
          <p:nvSpPr>
            <p:cNvPr id="6" name="object 6"/>
            <p:cNvSpPr/>
            <p:nvPr/>
          </p:nvSpPr>
          <p:spPr>
            <a:xfrm>
              <a:off x="3677307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4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77307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46073" y="46050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74507" y="4517984"/>
            <a:ext cx="476250" cy="473075"/>
            <a:chOff x="5150507" y="4517983"/>
            <a:chExt cx="476250" cy="473075"/>
          </a:xfrm>
        </p:grpSpPr>
        <p:sp>
          <p:nvSpPr>
            <p:cNvPr id="10" name="object 10"/>
            <p:cNvSpPr/>
            <p:nvPr/>
          </p:nvSpPr>
          <p:spPr>
            <a:xfrm>
              <a:off x="5163207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4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63207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31973" y="46050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46108" y="4517984"/>
            <a:ext cx="476250" cy="473075"/>
            <a:chOff x="6522108" y="4517983"/>
            <a:chExt cx="476250" cy="473075"/>
          </a:xfrm>
        </p:grpSpPr>
        <p:sp>
          <p:nvSpPr>
            <p:cNvPr id="14" name="object 14"/>
            <p:cNvSpPr/>
            <p:nvPr/>
          </p:nvSpPr>
          <p:spPr>
            <a:xfrm>
              <a:off x="6534808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4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34808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03573" y="46050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417708" y="4517984"/>
            <a:ext cx="476250" cy="473075"/>
            <a:chOff x="7893708" y="4517983"/>
            <a:chExt cx="476250" cy="473075"/>
          </a:xfrm>
        </p:grpSpPr>
        <p:sp>
          <p:nvSpPr>
            <p:cNvPr id="18" name="object 18"/>
            <p:cNvSpPr/>
            <p:nvPr/>
          </p:nvSpPr>
          <p:spPr>
            <a:xfrm>
              <a:off x="7906408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4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06408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575173" y="46050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02707" y="4517984"/>
            <a:ext cx="476250" cy="473075"/>
            <a:chOff x="2178707" y="4517983"/>
            <a:chExt cx="476250" cy="473075"/>
          </a:xfrm>
        </p:grpSpPr>
        <p:sp>
          <p:nvSpPr>
            <p:cNvPr id="22" name="object 22"/>
            <p:cNvSpPr/>
            <p:nvPr/>
          </p:nvSpPr>
          <p:spPr>
            <a:xfrm>
              <a:off x="2191407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4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91407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60173" y="46050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54908" y="4517984"/>
            <a:ext cx="476250" cy="473075"/>
            <a:chOff x="730908" y="4517983"/>
            <a:chExt cx="476250" cy="473075"/>
          </a:xfrm>
        </p:grpSpPr>
        <p:sp>
          <p:nvSpPr>
            <p:cNvPr id="26" name="object 26"/>
            <p:cNvSpPr/>
            <p:nvPr/>
          </p:nvSpPr>
          <p:spPr>
            <a:xfrm>
              <a:off x="743608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4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3608" y="453068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412374" y="46050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718458" y="4740235"/>
            <a:ext cx="6711950" cy="28575"/>
            <a:chOff x="1194458" y="4740234"/>
            <a:chExt cx="6711950" cy="28575"/>
          </a:xfrm>
        </p:grpSpPr>
        <p:sp>
          <p:nvSpPr>
            <p:cNvPr id="30" name="object 30"/>
            <p:cNvSpPr/>
            <p:nvPr/>
          </p:nvSpPr>
          <p:spPr>
            <a:xfrm>
              <a:off x="1194458" y="4754521"/>
              <a:ext cx="996950" cy="0"/>
            </a:xfrm>
            <a:custGeom>
              <a:avLst/>
              <a:gdLst/>
              <a:ahLst/>
              <a:cxnLst/>
              <a:rect l="l" t="t" r="r" b="b"/>
              <a:pathLst>
                <a:path w="996950">
                  <a:moveTo>
                    <a:pt x="0" y="0"/>
                  </a:moveTo>
                  <a:lnTo>
                    <a:pt x="99695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42257" y="4754521"/>
              <a:ext cx="1035050" cy="0"/>
            </a:xfrm>
            <a:custGeom>
              <a:avLst/>
              <a:gdLst/>
              <a:ahLst/>
              <a:cxnLst/>
              <a:rect l="l" t="t" r="r" b="b"/>
              <a:pathLst>
                <a:path w="1035050">
                  <a:moveTo>
                    <a:pt x="0" y="0"/>
                  </a:moveTo>
                  <a:lnTo>
                    <a:pt x="103505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28157" y="4754521"/>
              <a:ext cx="1035050" cy="0"/>
            </a:xfrm>
            <a:custGeom>
              <a:avLst/>
              <a:gdLst/>
              <a:ahLst/>
              <a:cxnLst/>
              <a:rect l="l" t="t" r="r" b="b"/>
              <a:pathLst>
                <a:path w="1035050">
                  <a:moveTo>
                    <a:pt x="0" y="0"/>
                  </a:moveTo>
                  <a:lnTo>
                    <a:pt x="103505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14058" y="4754521"/>
              <a:ext cx="920750" cy="0"/>
            </a:xfrm>
            <a:custGeom>
              <a:avLst/>
              <a:gdLst/>
              <a:ahLst/>
              <a:cxnLst/>
              <a:rect l="l" t="t" r="r" b="b"/>
              <a:pathLst>
                <a:path w="920750">
                  <a:moveTo>
                    <a:pt x="0" y="0"/>
                  </a:moveTo>
                  <a:lnTo>
                    <a:pt x="92075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85658" y="4754521"/>
              <a:ext cx="920750" cy="0"/>
            </a:xfrm>
            <a:custGeom>
              <a:avLst/>
              <a:gdLst/>
              <a:ahLst/>
              <a:cxnLst/>
              <a:rect l="l" t="t" r="r" b="b"/>
              <a:pathLst>
                <a:path w="920750">
                  <a:moveTo>
                    <a:pt x="0" y="0"/>
                  </a:moveTo>
                  <a:lnTo>
                    <a:pt x="92075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7555" y="6077905"/>
            <a:ext cx="935355" cy="85725"/>
          </a:xfrm>
          <a:custGeom>
            <a:avLst/>
            <a:gdLst/>
            <a:ahLst/>
            <a:cxnLst/>
            <a:rect l="l" t="t" r="r" b="b"/>
            <a:pathLst>
              <a:path w="935354" h="85725">
                <a:moveTo>
                  <a:pt x="85725" y="0"/>
                </a:moveTo>
                <a:lnTo>
                  <a:pt x="0" y="42862"/>
                </a:lnTo>
                <a:lnTo>
                  <a:pt x="85725" y="85724"/>
                </a:lnTo>
                <a:lnTo>
                  <a:pt x="85725" y="57149"/>
                </a:lnTo>
                <a:lnTo>
                  <a:pt x="63546" y="57149"/>
                </a:lnTo>
                <a:lnTo>
                  <a:pt x="57150" y="50753"/>
                </a:lnTo>
                <a:lnTo>
                  <a:pt x="57150" y="34970"/>
                </a:lnTo>
                <a:lnTo>
                  <a:pt x="63546" y="28574"/>
                </a:lnTo>
                <a:lnTo>
                  <a:pt x="85725" y="28574"/>
                </a:lnTo>
                <a:lnTo>
                  <a:pt x="85725" y="0"/>
                </a:lnTo>
                <a:close/>
              </a:path>
              <a:path w="935354" h="85725">
                <a:moveTo>
                  <a:pt x="85725" y="28574"/>
                </a:moveTo>
                <a:lnTo>
                  <a:pt x="71437" y="28574"/>
                </a:lnTo>
                <a:lnTo>
                  <a:pt x="63546" y="28574"/>
                </a:lnTo>
                <a:lnTo>
                  <a:pt x="57150" y="34970"/>
                </a:lnTo>
                <a:lnTo>
                  <a:pt x="57150" y="50753"/>
                </a:lnTo>
                <a:lnTo>
                  <a:pt x="63546" y="57149"/>
                </a:lnTo>
                <a:lnTo>
                  <a:pt x="85725" y="57149"/>
                </a:lnTo>
                <a:lnTo>
                  <a:pt x="85725" y="28574"/>
                </a:lnTo>
                <a:close/>
              </a:path>
              <a:path w="935354" h="85725">
                <a:moveTo>
                  <a:pt x="85725" y="57149"/>
                </a:moveTo>
                <a:lnTo>
                  <a:pt x="63546" y="57149"/>
                </a:lnTo>
                <a:lnTo>
                  <a:pt x="85725" y="57149"/>
                </a:lnTo>
                <a:close/>
              </a:path>
              <a:path w="935354" h="85725">
                <a:moveTo>
                  <a:pt x="928640" y="28574"/>
                </a:moveTo>
                <a:lnTo>
                  <a:pt x="85725" y="28574"/>
                </a:lnTo>
                <a:lnTo>
                  <a:pt x="85725" y="57149"/>
                </a:lnTo>
                <a:lnTo>
                  <a:pt x="928640" y="57149"/>
                </a:lnTo>
                <a:lnTo>
                  <a:pt x="935036" y="50753"/>
                </a:lnTo>
                <a:lnTo>
                  <a:pt x="935037" y="34970"/>
                </a:lnTo>
                <a:lnTo>
                  <a:pt x="928640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81655" y="6077905"/>
            <a:ext cx="1049655" cy="85725"/>
          </a:xfrm>
          <a:custGeom>
            <a:avLst/>
            <a:gdLst/>
            <a:ahLst/>
            <a:cxnLst/>
            <a:rect l="l" t="t" r="r" b="b"/>
            <a:pathLst>
              <a:path w="1049654" h="85725">
                <a:moveTo>
                  <a:pt x="85725" y="0"/>
                </a:moveTo>
                <a:lnTo>
                  <a:pt x="0" y="42862"/>
                </a:lnTo>
                <a:lnTo>
                  <a:pt x="85725" y="85724"/>
                </a:lnTo>
                <a:lnTo>
                  <a:pt x="85725" y="57149"/>
                </a:lnTo>
                <a:lnTo>
                  <a:pt x="63546" y="57149"/>
                </a:lnTo>
                <a:lnTo>
                  <a:pt x="57150" y="50753"/>
                </a:lnTo>
                <a:lnTo>
                  <a:pt x="57150" y="34970"/>
                </a:lnTo>
                <a:lnTo>
                  <a:pt x="63546" y="28574"/>
                </a:lnTo>
                <a:lnTo>
                  <a:pt x="85725" y="28574"/>
                </a:lnTo>
                <a:lnTo>
                  <a:pt x="85725" y="0"/>
                </a:lnTo>
                <a:close/>
              </a:path>
              <a:path w="1049654" h="85725">
                <a:moveTo>
                  <a:pt x="85725" y="28574"/>
                </a:moveTo>
                <a:lnTo>
                  <a:pt x="71437" y="28574"/>
                </a:lnTo>
                <a:lnTo>
                  <a:pt x="63546" y="28574"/>
                </a:lnTo>
                <a:lnTo>
                  <a:pt x="57150" y="34970"/>
                </a:lnTo>
                <a:lnTo>
                  <a:pt x="57150" y="50753"/>
                </a:lnTo>
                <a:lnTo>
                  <a:pt x="63546" y="57149"/>
                </a:lnTo>
                <a:lnTo>
                  <a:pt x="85725" y="57149"/>
                </a:lnTo>
                <a:lnTo>
                  <a:pt x="85725" y="28574"/>
                </a:lnTo>
                <a:close/>
              </a:path>
              <a:path w="1049654" h="85725">
                <a:moveTo>
                  <a:pt x="85725" y="57149"/>
                </a:moveTo>
                <a:lnTo>
                  <a:pt x="63546" y="57149"/>
                </a:lnTo>
                <a:lnTo>
                  <a:pt x="85725" y="57149"/>
                </a:lnTo>
                <a:close/>
              </a:path>
              <a:path w="1049654" h="85725">
                <a:moveTo>
                  <a:pt x="1042940" y="28574"/>
                </a:moveTo>
                <a:lnTo>
                  <a:pt x="85725" y="28574"/>
                </a:lnTo>
                <a:lnTo>
                  <a:pt x="85725" y="57149"/>
                </a:lnTo>
                <a:lnTo>
                  <a:pt x="1042940" y="57149"/>
                </a:lnTo>
                <a:lnTo>
                  <a:pt x="1049336" y="50753"/>
                </a:lnTo>
                <a:lnTo>
                  <a:pt x="1049337" y="34970"/>
                </a:lnTo>
                <a:lnTo>
                  <a:pt x="1042940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5755" y="6077905"/>
            <a:ext cx="1049655" cy="85725"/>
          </a:xfrm>
          <a:custGeom>
            <a:avLst/>
            <a:gdLst/>
            <a:ahLst/>
            <a:cxnLst/>
            <a:rect l="l" t="t" r="r" b="b"/>
            <a:pathLst>
              <a:path w="1049654" h="85725">
                <a:moveTo>
                  <a:pt x="85725" y="0"/>
                </a:moveTo>
                <a:lnTo>
                  <a:pt x="0" y="42862"/>
                </a:lnTo>
                <a:lnTo>
                  <a:pt x="85725" y="85724"/>
                </a:lnTo>
                <a:lnTo>
                  <a:pt x="85725" y="57149"/>
                </a:lnTo>
                <a:lnTo>
                  <a:pt x="63546" y="57149"/>
                </a:lnTo>
                <a:lnTo>
                  <a:pt x="57150" y="50753"/>
                </a:lnTo>
                <a:lnTo>
                  <a:pt x="57150" y="34970"/>
                </a:lnTo>
                <a:lnTo>
                  <a:pt x="63546" y="28574"/>
                </a:lnTo>
                <a:lnTo>
                  <a:pt x="85724" y="28574"/>
                </a:lnTo>
                <a:lnTo>
                  <a:pt x="85725" y="0"/>
                </a:lnTo>
                <a:close/>
              </a:path>
              <a:path w="1049654" h="85725">
                <a:moveTo>
                  <a:pt x="85725" y="28574"/>
                </a:moveTo>
                <a:lnTo>
                  <a:pt x="71437" y="28574"/>
                </a:lnTo>
                <a:lnTo>
                  <a:pt x="63546" y="28574"/>
                </a:lnTo>
                <a:lnTo>
                  <a:pt x="57150" y="34970"/>
                </a:lnTo>
                <a:lnTo>
                  <a:pt x="57150" y="50753"/>
                </a:lnTo>
                <a:lnTo>
                  <a:pt x="63546" y="57149"/>
                </a:lnTo>
                <a:lnTo>
                  <a:pt x="85725" y="57149"/>
                </a:lnTo>
                <a:lnTo>
                  <a:pt x="85725" y="28574"/>
                </a:lnTo>
                <a:close/>
              </a:path>
              <a:path w="1049654" h="85725">
                <a:moveTo>
                  <a:pt x="85725" y="57149"/>
                </a:moveTo>
                <a:lnTo>
                  <a:pt x="63546" y="57149"/>
                </a:lnTo>
                <a:lnTo>
                  <a:pt x="85725" y="57149"/>
                </a:lnTo>
                <a:close/>
              </a:path>
              <a:path w="1049654" h="85725">
                <a:moveTo>
                  <a:pt x="1042940" y="28574"/>
                </a:moveTo>
                <a:lnTo>
                  <a:pt x="85725" y="28574"/>
                </a:lnTo>
                <a:lnTo>
                  <a:pt x="85725" y="57149"/>
                </a:lnTo>
                <a:lnTo>
                  <a:pt x="1042940" y="57149"/>
                </a:lnTo>
                <a:lnTo>
                  <a:pt x="1049336" y="50753"/>
                </a:lnTo>
                <a:lnTo>
                  <a:pt x="1049337" y="34970"/>
                </a:lnTo>
                <a:lnTo>
                  <a:pt x="1042940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7956" y="6077905"/>
            <a:ext cx="1011555" cy="85725"/>
          </a:xfrm>
          <a:custGeom>
            <a:avLst/>
            <a:gdLst/>
            <a:ahLst/>
            <a:cxnLst/>
            <a:rect l="l" t="t" r="r" b="b"/>
            <a:pathLst>
              <a:path w="1011555" h="85725">
                <a:moveTo>
                  <a:pt x="85724" y="0"/>
                </a:moveTo>
                <a:lnTo>
                  <a:pt x="0" y="42862"/>
                </a:lnTo>
                <a:lnTo>
                  <a:pt x="85724" y="85724"/>
                </a:lnTo>
                <a:lnTo>
                  <a:pt x="85724" y="57149"/>
                </a:lnTo>
                <a:lnTo>
                  <a:pt x="63545" y="57149"/>
                </a:lnTo>
                <a:lnTo>
                  <a:pt x="57149" y="50753"/>
                </a:lnTo>
                <a:lnTo>
                  <a:pt x="57150" y="34970"/>
                </a:lnTo>
                <a:lnTo>
                  <a:pt x="63546" y="28574"/>
                </a:lnTo>
                <a:lnTo>
                  <a:pt x="85724" y="28574"/>
                </a:lnTo>
                <a:lnTo>
                  <a:pt x="85724" y="0"/>
                </a:lnTo>
                <a:close/>
              </a:path>
              <a:path w="1011555" h="85725">
                <a:moveTo>
                  <a:pt x="85724" y="28574"/>
                </a:moveTo>
                <a:lnTo>
                  <a:pt x="71437" y="28574"/>
                </a:lnTo>
                <a:lnTo>
                  <a:pt x="63546" y="28574"/>
                </a:lnTo>
                <a:lnTo>
                  <a:pt x="57150" y="34970"/>
                </a:lnTo>
                <a:lnTo>
                  <a:pt x="57149" y="50753"/>
                </a:lnTo>
                <a:lnTo>
                  <a:pt x="63546" y="57149"/>
                </a:lnTo>
                <a:lnTo>
                  <a:pt x="85724" y="57149"/>
                </a:lnTo>
                <a:lnTo>
                  <a:pt x="85724" y="28574"/>
                </a:lnTo>
                <a:close/>
              </a:path>
              <a:path w="1011555" h="85725">
                <a:moveTo>
                  <a:pt x="85724" y="57149"/>
                </a:moveTo>
                <a:lnTo>
                  <a:pt x="63546" y="57149"/>
                </a:lnTo>
                <a:lnTo>
                  <a:pt x="85724" y="57149"/>
                </a:lnTo>
                <a:close/>
              </a:path>
              <a:path w="1011555" h="85725">
                <a:moveTo>
                  <a:pt x="1004840" y="28574"/>
                </a:moveTo>
                <a:lnTo>
                  <a:pt x="85724" y="28574"/>
                </a:lnTo>
                <a:lnTo>
                  <a:pt x="85724" y="57149"/>
                </a:lnTo>
                <a:lnTo>
                  <a:pt x="1004840" y="57149"/>
                </a:lnTo>
                <a:lnTo>
                  <a:pt x="1011236" y="50753"/>
                </a:lnTo>
                <a:lnTo>
                  <a:pt x="1011237" y="34970"/>
                </a:lnTo>
                <a:lnTo>
                  <a:pt x="1004840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9155" y="6077905"/>
            <a:ext cx="935355" cy="85725"/>
          </a:xfrm>
          <a:custGeom>
            <a:avLst/>
            <a:gdLst/>
            <a:ahLst/>
            <a:cxnLst/>
            <a:rect l="l" t="t" r="r" b="b"/>
            <a:pathLst>
              <a:path w="935354" h="85725">
                <a:moveTo>
                  <a:pt x="85725" y="0"/>
                </a:moveTo>
                <a:lnTo>
                  <a:pt x="0" y="42862"/>
                </a:lnTo>
                <a:lnTo>
                  <a:pt x="85725" y="85724"/>
                </a:lnTo>
                <a:lnTo>
                  <a:pt x="85725" y="57149"/>
                </a:lnTo>
                <a:lnTo>
                  <a:pt x="63546" y="57149"/>
                </a:lnTo>
                <a:lnTo>
                  <a:pt x="57150" y="50753"/>
                </a:lnTo>
                <a:lnTo>
                  <a:pt x="57150" y="34970"/>
                </a:lnTo>
                <a:lnTo>
                  <a:pt x="63545" y="28574"/>
                </a:lnTo>
                <a:lnTo>
                  <a:pt x="85725" y="28574"/>
                </a:lnTo>
                <a:lnTo>
                  <a:pt x="85725" y="0"/>
                </a:lnTo>
                <a:close/>
              </a:path>
              <a:path w="935354" h="85725">
                <a:moveTo>
                  <a:pt x="85725" y="28574"/>
                </a:moveTo>
                <a:lnTo>
                  <a:pt x="71437" y="28574"/>
                </a:lnTo>
                <a:lnTo>
                  <a:pt x="63545" y="28574"/>
                </a:lnTo>
                <a:lnTo>
                  <a:pt x="57150" y="34970"/>
                </a:lnTo>
                <a:lnTo>
                  <a:pt x="57150" y="50753"/>
                </a:lnTo>
                <a:lnTo>
                  <a:pt x="63546" y="57149"/>
                </a:lnTo>
                <a:lnTo>
                  <a:pt x="85725" y="57149"/>
                </a:lnTo>
                <a:lnTo>
                  <a:pt x="85725" y="28574"/>
                </a:lnTo>
                <a:close/>
              </a:path>
              <a:path w="935354" h="85725">
                <a:moveTo>
                  <a:pt x="85725" y="57149"/>
                </a:moveTo>
                <a:lnTo>
                  <a:pt x="63546" y="57149"/>
                </a:lnTo>
                <a:lnTo>
                  <a:pt x="85725" y="57149"/>
                </a:lnTo>
                <a:close/>
              </a:path>
              <a:path w="935354" h="85725">
                <a:moveTo>
                  <a:pt x="928640" y="28574"/>
                </a:moveTo>
                <a:lnTo>
                  <a:pt x="85725" y="28574"/>
                </a:lnTo>
                <a:lnTo>
                  <a:pt x="85725" y="57149"/>
                </a:lnTo>
                <a:lnTo>
                  <a:pt x="928640" y="57149"/>
                </a:lnTo>
                <a:lnTo>
                  <a:pt x="935036" y="50753"/>
                </a:lnTo>
                <a:lnTo>
                  <a:pt x="935037" y="34970"/>
                </a:lnTo>
                <a:lnTo>
                  <a:pt x="928640" y="28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7441" y="361873"/>
            <a:ext cx="6876288" cy="55778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218104" y="5884228"/>
            <a:ext cx="476250" cy="473075"/>
            <a:chOff x="3694104" y="5884227"/>
            <a:chExt cx="476250" cy="473075"/>
          </a:xfrm>
        </p:grpSpPr>
        <p:sp>
          <p:nvSpPr>
            <p:cNvPr id="9" name="object 9"/>
            <p:cNvSpPr/>
            <p:nvPr/>
          </p:nvSpPr>
          <p:spPr>
            <a:xfrm>
              <a:off x="37068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068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704004" y="5884228"/>
            <a:ext cx="476250" cy="473075"/>
            <a:chOff x="5180004" y="5884227"/>
            <a:chExt cx="476250" cy="473075"/>
          </a:xfrm>
        </p:grpSpPr>
        <p:sp>
          <p:nvSpPr>
            <p:cNvPr id="12" name="object 12"/>
            <p:cNvSpPr/>
            <p:nvPr/>
          </p:nvSpPr>
          <p:spPr>
            <a:xfrm>
              <a:off x="51927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27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075604" y="5884228"/>
            <a:ext cx="476250" cy="473075"/>
            <a:chOff x="6551604" y="5884227"/>
            <a:chExt cx="476250" cy="473075"/>
          </a:xfrm>
        </p:grpSpPr>
        <p:sp>
          <p:nvSpPr>
            <p:cNvPr id="15" name="object 15"/>
            <p:cNvSpPr/>
            <p:nvPr/>
          </p:nvSpPr>
          <p:spPr>
            <a:xfrm>
              <a:off x="65643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643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447204" y="5884228"/>
            <a:ext cx="476250" cy="473075"/>
            <a:chOff x="7923204" y="5884227"/>
            <a:chExt cx="476250" cy="473075"/>
          </a:xfrm>
        </p:grpSpPr>
        <p:sp>
          <p:nvSpPr>
            <p:cNvPr id="18" name="object 18"/>
            <p:cNvSpPr/>
            <p:nvPr/>
          </p:nvSpPr>
          <p:spPr>
            <a:xfrm>
              <a:off x="79359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359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732204" y="5884228"/>
            <a:ext cx="476250" cy="473075"/>
            <a:chOff x="2208204" y="5884227"/>
            <a:chExt cx="476250" cy="473075"/>
          </a:xfrm>
        </p:grpSpPr>
        <p:sp>
          <p:nvSpPr>
            <p:cNvPr id="21" name="object 21"/>
            <p:cNvSpPr/>
            <p:nvPr/>
          </p:nvSpPr>
          <p:spPr>
            <a:xfrm>
              <a:off x="22209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209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284404" y="5884228"/>
            <a:ext cx="476250" cy="473075"/>
            <a:chOff x="760404" y="5884227"/>
            <a:chExt cx="476250" cy="473075"/>
          </a:xfrm>
        </p:grpSpPr>
        <p:sp>
          <p:nvSpPr>
            <p:cNvPr id="24" name="object 24"/>
            <p:cNvSpPr/>
            <p:nvPr/>
          </p:nvSpPr>
          <p:spPr>
            <a:xfrm>
              <a:off x="7731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3104" y="5896927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123819" y="1364145"/>
            <a:ext cx="9079381" cy="492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5" dirty="0">
                <a:solidFill>
                  <a:srgbClr val="0000FF"/>
                </a:solidFill>
                <a:latin typeface="Calibri"/>
                <a:cs typeface="Calibri"/>
              </a:rPr>
              <a:t>Task</a:t>
            </a:r>
            <a:r>
              <a:rPr sz="3200" spc="-55" dirty="0">
                <a:latin typeface="Calibri"/>
                <a:cs typeface="Calibri"/>
              </a:rPr>
              <a:t>: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Count</a:t>
            </a:r>
            <a:r>
              <a:rPr sz="3200" dirty="0">
                <a:latin typeface="Calibri"/>
                <a:cs typeface="Calibri"/>
              </a:rPr>
              <a:t> 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number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Algorithm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Define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ordering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nodes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(that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path)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0" dirty="0">
                <a:latin typeface="Calibri"/>
                <a:cs typeface="Calibri"/>
              </a:rPr>
              <a:t>Edge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directions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according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order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nodes</a:t>
            </a:r>
            <a:endParaRPr sz="2800" dirty="0">
              <a:latin typeface="Calibri"/>
              <a:cs typeface="Calibri"/>
            </a:endParaRPr>
          </a:p>
          <a:p>
            <a:pPr marL="890905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5" dirty="0">
                <a:latin typeface="Calibri"/>
                <a:cs typeface="Calibri"/>
              </a:rPr>
              <a:t>Edge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direction</a:t>
            </a:r>
            <a:r>
              <a:rPr sz="2400" spc="-5" dirty="0">
                <a:latin typeface="Calibri"/>
                <a:cs typeface="Calibri"/>
              </a:rPr>
              <a:t> defines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order</a:t>
            </a:r>
            <a:r>
              <a:rPr sz="2400" spc="-5" dirty="0">
                <a:latin typeface="Calibri"/>
                <a:cs typeface="Calibri"/>
              </a:rPr>
              <a:t>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message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passing</a:t>
            </a:r>
            <a:endParaRPr sz="2400" dirty="0">
              <a:latin typeface="Calibri"/>
              <a:cs typeface="Calibri"/>
            </a:endParaRPr>
          </a:p>
          <a:p>
            <a:pPr marL="625475" lvl="1" indent="-274955">
              <a:spcBef>
                <a:spcPts val="63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For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𝑖</a:t>
            </a:r>
            <a:r>
              <a:rPr sz="2800" spc="100" dirty="0">
                <a:latin typeface="Cambria Math"/>
                <a:cs typeface="Cambria Math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1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6</a:t>
            </a:r>
          </a:p>
          <a:p>
            <a:pPr marL="890269" marR="242570" lvl="2" indent="-228600">
              <a:lnSpc>
                <a:spcPts val="2780"/>
              </a:lnSpc>
              <a:spcBef>
                <a:spcPts val="81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Compute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message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 </a:t>
            </a:r>
            <a:r>
              <a:rPr sz="2400" dirty="0">
                <a:latin typeface="Cambria Math"/>
                <a:cs typeface="Cambria Math"/>
              </a:rPr>
              <a:t>𝑖</a:t>
            </a:r>
            <a:r>
              <a:rPr sz="2400" spc="8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𝑖</a:t>
            </a:r>
            <a:r>
              <a:rPr sz="2400" spc="8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+ 1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libri"/>
                <a:cs typeface="Calibri"/>
              </a:rPr>
              <a:t>(number of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15" dirty="0">
                <a:latin typeface="Calibri"/>
                <a:cs typeface="Calibri"/>
              </a:rPr>
              <a:t> counted</a:t>
            </a:r>
            <a:r>
              <a:rPr sz="2400" spc="-5" dirty="0">
                <a:latin typeface="Calibri"/>
                <a:cs typeface="Calibri"/>
              </a:rPr>
              <a:t> 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far)</a:t>
            </a:r>
            <a:endParaRPr sz="2400" dirty="0">
              <a:latin typeface="Calibri"/>
              <a:cs typeface="Calibri"/>
            </a:endParaRPr>
          </a:p>
          <a:p>
            <a:pPr marL="890905" lvl="2" indent="-229235">
              <a:spcBef>
                <a:spcPts val="55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5" dirty="0">
                <a:latin typeface="Calibri"/>
                <a:cs typeface="Calibri"/>
              </a:rPr>
              <a:t>Pass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message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𝑖</a:t>
            </a:r>
            <a:r>
              <a:rPr sz="2400" spc="8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mbria Math"/>
                <a:cs typeface="Cambria Math"/>
              </a:rPr>
              <a:t>𝑖</a:t>
            </a:r>
            <a:r>
              <a:rPr sz="2400" spc="8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</a:p>
          <a:p>
            <a:pPr>
              <a:spcBef>
                <a:spcPts val="30"/>
              </a:spcBef>
            </a:pPr>
            <a:endParaRPr sz="2800" dirty="0">
              <a:latin typeface="Cambria Math"/>
              <a:cs typeface="Cambria Math"/>
            </a:endParaRPr>
          </a:p>
          <a:p>
            <a:pPr marL="312420">
              <a:tabLst>
                <a:tab pos="1759585" algn="l"/>
                <a:tab pos="3245485" algn="l"/>
                <a:tab pos="4731385" algn="l"/>
                <a:tab pos="6102985" algn="l"/>
                <a:tab pos="7474584" algn="l"/>
              </a:tabLst>
            </a:pPr>
            <a:r>
              <a:rPr dirty="0">
                <a:latin typeface="Arial"/>
                <a:cs typeface="Arial"/>
              </a:rPr>
              <a:t>6	5	4	3	2	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658" y="336693"/>
            <a:ext cx="5928360" cy="55473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1084729" y="1282126"/>
            <a:ext cx="11044518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0000FF"/>
                </a:solidFill>
              </a:rPr>
              <a:t>Task</a:t>
            </a:r>
            <a:r>
              <a:rPr sz="2400" spc="-40" dirty="0"/>
              <a:t>:</a:t>
            </a:r>
            <a:r>
              <a:rPr sz="2400" spc="-15" dirty="0"/>
              <a:t> </a:t>
            </a:r>
            <a:r>
              <a:rPr sz="2400" spc="-10" dirty="0"/>
              <a:t>Count </a:t>
            </a:r>
            <a:r>
              <a:rPr sz="2400" spc="-5" dirty="0"/>
              <a:t>the </a:t>
            </a:r>
            <a:r>
              <a:rPr sz="2400" dirty="0"/>
              <a:t>number</a:t>
            </a:r>
            <a:r>
              <a:rPr sz="2400" spc="-5" dirty="0"/>
              <a:t> of </a:t>
            </a:r>
            <a:r>
              <a:rPr sz="2400" dirty="0"/>
              <a:t>nodes</a:t>
            </a:r>
            <a:r>
              <a:rPr sz="2400" spc="-10" dirty="0"/>
              <a:t> </a:t>
            </a:r>
            <a:r>
              <a:rPr sz="2400" spc="-5" dirty="0"/>
              <a:t>in</a:t>
            </a:r>
            <a:r>
              <a:rPr sz="2400" spc="-10" dirty="0"/>
              <a:t> </a:t>
            </a:r>
            <a:r>
              <a:rPr sz="2400" dirty="0"/>
              <a:t>a</a:t>
            </a:r>
            <a:r>
              <a:rPr sz="2400" spc="-5" dirty="0"/>
              <a:t> </a:t>
            </a:r>
            <a:r>
              <a:rPr sz="2400" spc="-15" dirty="0"/>
              <a:t>graph</a:t>
            </a:r>
            <a:endParaRPr sz="2400" dirty="0"/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2400" b="1" spc="-5" dirty="0">
                <a:solidFill>
                  <a:srgbClr val="FF0000"/>
                </a:solidFill>
              </a:rPr>
              <a:t>Condition: </a:t>
            </a:r>
            <a:r>
              <a:rPr sz="2400" spc="-15" dirty="0"/>
              <a:t>Each </a:t>
            </a:r>
            <a:r>
              <a:rPr sz="2400" spc="-5" dirty="0"/>
              <a:t>node </a:t>
            </a:r>
            <a:r>
              <a:rPr sz="2400" spc="-10" dirty="0"/>
              <a:t>can </a:t>
            </a:r>
            <a:r>
              <a:rPr sz="2400" spc="-5" dirty="0"/>
              <a:t>only </a:t>
            </a:r>
            <a:r>
              <a:rPr sz="2400" spc="-15" dirty="0"/>
              <a:t>interact </a:t>
            </a:r>
            <a:r>
              <a:rPr sz="2400" spc="-5" dirty="0"/>
              <a:t>(pass message) with </a:t>
            </a:r>
            <a:r>
              <a:rPr sz="2400" spc="-530" dirty="0"/>
              <a:t> </a:t>
            </a:r>
            <a:r>
              <a:rPr sz="2400" spc="-5" dirty="0"/>
              <a:t>its</a:t>
            </a:r>
            <a:r>
              <a:rPr sz="2400" spc="-15" dirty="0"/>
              <a:t> </a:t>
            </a:r>
            <a:r>
              <a:rPr sz="2400" spc="-10" dirty="0"/>
              <a:t>neighbors</a:t>
            </a:r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1094965" y="2087182"/>
            <a:ext cx="710062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solidFill>
                  <a:srgbClr val="008000"/>
                </a:solidFill>
                <a:latin typeface="Calibri"/>
                <a:cs typeface="Calibri"/>
              </a:rPr>
              <a:t>Solution:</a:t>
            </a:r>
            <a:r>
              <a:rPr sz="24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Each</a:t>
            </a:r>
            <a:r>
              <a:rPr sz="2400" spc="-5" dirty="0">
                <a:latin typeface="Calibri"/>
                <a:cs typeface="Calibri"/>
              </a:rPr>
              <a:t> node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listens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message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its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neighbor,</a:t>
            </a:r>
            <a:r>
              <a:rPr sz="2400" spc="-10" dirty="0">
                <a:latin typeface="Calibri"/>
                <a:cs typeface="Calibri"/>
              </a:rPr>
              <a:t> updates </a:t>
            </a:r>
            <a:r>
              <a:rPr sz="2400" spc="-5" dirty="0">
                <a:latin typeface="Calibri"/>
                <a:cs typeface="Calibri"/>
              </a:rPr>
              <a:t>it,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passes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forward</a:t>
            </a:r>
            <a:endParaRPr sz="2400" dirty="0">
              <a:latin typeface="Calibri"/>
              <a:cs typeface="Calibri"/>
            </a:endParaRPr>
          </a:p>
          <a:p>
            <a:pPr marL="12700">
              <a:spcBef>
                <a:spcPts val="25"/>
              </a:spcBef>
            </a:pPr>
            <a:r>
              <a:rPr sz="2400" spc="20" dirty="0">
                <a:solidFill>
                  <a:srgbClr val="D60093"/>
                </a:solidFill>
                <a:latin typeface="Cambria Math"/>
                <a:cs typeface="Cambria Math"/>
              </a:rPr>
              <a:t>𝑚</a:t>
            </a:r>
            <a:r>
              <a:rPr sz="2400" spc="20" dirty="0">
                <a:latin typeface="Calibri"/>
                <a:cs typeface="Calibri"/>
              </a:rPr>
              <a:t>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message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10469" y="4332015"/>
            <a:ext cx="6726555" cy="473075"/>
            <a:chOff x="1186468" y="4332014"/>
            <a:chExt cx="6726555" cy="473075"/>
          </a:xfrm>
        </p:grpSpPr>
        <p:sp>
          <p:nvSpPr>
            <p:cNvPr id="10" name="object 10"/>
            <p:cNvSpPr/>
            <p:nvPr/>
          </p:nvSpPr>
          <p:spPr>
            <a:xfrm>
              <a:off x="2634259" y="4525695"/>
              <a:ext cx="3907154" cy="85725"/>
            </a:xfrm>
            <a:custGeom>
              <a:avLst/>
              <a:gdLst/>
              <a:ahLst/>
              <a:cxnLst/>
              <a:rect l="l" t="t" r="r" b="b"/>
              <a:pathLst>
                <a:path w="3907154" h="85725">
                  <a:moveTo>
                    <a:pt x="1049337" y="34975"/>
                  </a:moveTo>
                  <a:lnTo>
                    <a:pt x="1042949" y="28575"/>
                  </a:lnTo>
                  <a:lnTo>
                    <a:pt x="85725" y="28575"/>
                  </a:lnTo>
                  <a:lnTo>
                    <a:pt x="85725" y="0"/>
                  </a:lnTo>
                  <a:lnTo>
                    <a:pt x="0" y="42862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1042949" y="57150"/>
                  </a:lnTo>
                  <a:lnTo>
                    <a:pt x="1049337" y="50749"/>
                  </a:lnTo>
                  <a:lnTo>
                    <a:pt x="1049337" y="34975"/>
                  </a:lnTo>
                  <a:close/>
                </a:path>
                <a:path w="3907154" h="85725">
                  <a:moveTo>
                    <a:pt x="2535237" y="34975"/>
                  </a:moveTo>
                  <a:lnTo>
                    <a:pt x="2528849" y="28575"/>
                  </a:lnTo>
                  <a:lnTo>
                    <a:pt x="1571625" y="28575"/>
                  </a:lnTo>
                  <a:lnTo>
                    <a:pt x="1571625" y="0"/>
                  </a:lnTo>
                  <a:lnTo>
                    <a:pt x="1485900" y="42862"/>
                  </a:lnTo>
                  <a:lnTo>
                    <a:pt x="1571625" y="85725"/>
                  </a:lnTo>
                  <a:lnTo>
                    <a:pt x="1571625" y="57150"/>
                  </a:lnTo>
                  <a:lnTo>
                    <a:pt x="2528849" y="57150"/>
                  </a:lnTo>
                  <a:lnTo>
                    <a:pt x="2535237" y="50749"/>
                  </a:lnTo>
                  <a:lnTo>
                    <a:pt x="2535237" y="34975"/>
                  </a:lnTo>
                  <a:close/>
                </a:path>
                <a:path w="3907154" h="85725">
                  <a:moveTo>
                    <a:pt x="3906837" y="34975"/>
                  </a:moveTo>
                  <a:lnTo>
                    <a:pt x="3900449" y="28575"/>
                  </a:lnTo>
                  <a:lnTo>
                    <a:pt x="3057525" y="28575"/>
                  </a:lnTo>
                  <a:lnTo>
                    <a:pt x="3057525" y="0"/>
                  </a:lnTo>
                  <a:lnTo>
                    <a:pt x="2971800" y="42862"/>
                  </a:lnTo>
                  <a:lnTo>
                    <a:pt x="3057525" y="85725"/>
                  </a:lnTo>
                  <a:lnTo>
                    <a:pt x="3057525" y="57150"/>
                  </a:lnTo>
                  <a:lnTo>
                    <a:pt x="3900449" y="57150"/>
                  </a:lnTo>
                  <a:lnTo>
                    <a:pt x="3906837" y="50749"/>
                  </a:lnTo>
                  <a:lnTo>
                    <a:pt x="3906837" y="3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9319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69319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6459" y="4525695"/>
              <a:ext cx="6726555" cy="85725"/>
            </a:xfrm>
            <a:custGeom>
              <a:avLst/>
              <a:gdLst/>
              <a:ahLst/>
              <a:cxnLst/>
              <a:rect l="l" t="t" r="r" b="b"/>
              <a:pathLst>
                <a:path w="6726555" h="85725">
                  <a:moveTo>
                    <a:pt x="1011237" y="34975"/>
                  </a:moveTo>
                  <a:lnTo>
                    <a:pt x="1004849" y="28575"/>
                  </a:lnTo>
                  <a:lnTo>
                    <a:pt x="85725" y="28575"/>
                  </a:lnTo>
                  <a:lnTo>
                    <a:pt x="85725" y="0"/>
                  </a:lnTo>
                  <a:lnTo>
                    <a:pt x="0" y="42862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1004849" y="57150"/>
                  </a:lnTo>
                  <a:lnTo>
                    <a:pt x="1011237" y="50749"/>
                  </a:lnTo>
                  <a:lnTo>
                    <a:pt x="1011237" y="34975"/>
                  </a:lnTo>
                  <a:close/>
                </a:path>
                <a:path w="6726555" h="85725">
                  <a:moveTo>
                    <a:pt x="6726237" y="34975"/>
                  </a:moveTo>
                  <a:lnTo>
                    <a:pt x="6719849" y="28575"/>
                  </a:lnTo>
                  <a:lnTo>
                    <a:pt x="5876925" y="28575"/>
                  </a:lnTo>
                  <a:lnTo>
                    <a:pt x="5876925" y="0"/>
                  </a:lnTo>
                  <a:lnTo>
                    <a:pt x="5791200" y="42862"/>
                  </a:lnTo>
                  <a:lnTo>
                    <a:pt x="5876925" y="85725"/>
                  </a:lnTo>
                  <a:lnTo>
                    <a:pt x="5876925" y="57150"/>
                  </a:lnTo>
                  <a:lnTo>
                    <a:pt x="6719849" y="57150"/>
                  </a:lnTo>
                  <a:lnTo>
                    <a:pt x="6726237" y="50749"/>
                  </a:lnTo>
                  <a:lnTo>
                    <a:pt x="6726237" y="3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38085" y="44190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6519" y="4332015"/>
            <a:ext cx="476250" cy="473075"/>
            <a:chOff x="5142519" y="4332014"/>
            <a:chExt cx="476250" cy="473075"/>
          </a:xfrm>
        </p:grpSpPr>
        <p:sp>
          <p:nvSpPr>
            <p:cNvPr id="16" name="object 16"/>
            <p:cNvSpPr/>
            <p:nvPr/>
          </p:nvSpPr>
          <p:spPr>
            <a:xfrm>
              <a:off x="5155219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55219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23985" y="44190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038118" y="4332015"/>
            <a:ext cx="476250" cy="473075"/>
            <a:chOff x="6514118" y="4332014"/>
            <a:chExt cx="476250" cy="473075"/>
          </a:xfrm>
        </p:grpSpPr>
        <p:sp>
          <p:nvSpPr>
            <p:cNvPr id="20" name="object 20"/>
            <p:cNvSpPr/>
            <p:nvPr/>
          </p:nvSpPr>
          <p:spPr>
            <a:xfrm>
              <a:off x="6526818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26818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195585" y="44190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409718" y="4332015"/>
            <a:ext cx="476250" cy="473075"/>
            <a:chOff x="7885718" y="4332014"/>
            <a:chExt cx="476250" cy="473075"/>
          </a:xfrm>
        </p:grpSpPr>
        <p:sp>
          <p:nvSpPr>
            <p:cNvPr id="24" name="object 24"/>
            <p:cNvSpPr/>
            <p:nvPr/>
          </p:nvSpPr>
          <p:spPr>
            <a:xfrm>
              <a:off x="7898418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98418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567185" y="44190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94718" y="4332015"/>
            <a:ext cx="476250" cy="473075"/>
            <a:chOff x="2170718" y="4332014"/>
            <a:chExt cx="476250" cy="473075"/>
          </a:xfrm>
        </p:grpSpPr>
        <p:sp>
          <p:nvSpPr>
            <p:cNvPr id="28" name="object 28"/>
            <p:cNvSpPr/>
            <p:nvPr/>
          </p:nvSpPr>
          <p:spPr>
            <a:xfrm>
              <a:off x="2183418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83418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52185" y="44190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46919" y="4332015"/>
            <a:ext cx="476250" cy="473075"/>
            <a:chOff x="722919" y="4332014"/>
            <a:chExt cx="476250" cy="473075"/>
          </a:xfrm>
        </p:grpSpPr>
        <p:sp>
          <p:nvSpPr>
            <p:cNvPr id="32" name="object 32"/>
            <p:cNvSpPr/>
            <p:nvPr/>
          </p:nvSpPr>
          <p:spPr>
            <a:xfrm>
              <a:off x="735619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4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4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49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4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5619" y="43447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404384" y="44190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34040" y="4799052"/>
            <a:ext cx="2172970" cy="884555"/>
            <a:chOff x="210040" y="4799051"/>
            <a:chExt cx="2172970" cy="884555"/>
          </a:xfrm>
        </p:grpSpPr>
        <p:sp>
          <p:nvSpPr>
            <p:cNvPr id="36" name="object 36"/>
            <p:cNvSpPr/>
            <p:nvPr/>
          </p:nvSpPr>
          <p:spPr>
            <a:xfrm>
              <a:off x="214802" y="4803813"/>
              <a:ext cx="2163445" cy="875030"/>
            </a:xfrm>
            <a:custGeom>
              <a:avLst/>
              <a:gdLst/>
              <a:ahLst/>
              <a:cxnLst/>
              <a:rect l="l" t="t" r="r" b="b"/>
              <a:pathLst>
                <a:path w="2163445" h="875029">
                  <a:moveTo>
                    <a:pt x="2052929" y="214603"/>
                  </a:moveTo>
                  <a:lnTo>
                    <a:pt x="110053" y="214603"/>
                  </a:lnTo>
                  <a:lnTo>
                    <a:pt x="67215" y="223251"/>
                  </a:lnTo>
                  <a:lnTo>
                    <a:pt x="32233" y="246837"/>
                  </a:lnTo>
                  <a:lnTo>
                    <a:pt x="8648" y="281818"/>
                  </a:lnTo>
                  <a:lnTo>
                    <a:pt x="0" y="324656"/>
                  </a:lnTo>
                  <a:lnTo>
                    <a:pt x="0" y="764862"/>
                  </a:lnTo>
                  <a:lnTo>
                    <a:pt x="8648" y="807700"/>
                  </a:lnTo>
                  <a:lnTo>
                    <a:pt x="32233" y="842682"/>
                  </a:lnTo>
                  <a:lnTo>
                    <a:pt x="67215" y="866268"/>
                  </a:lnTo>
                  <a:lnTo>
                    <a:pt x="110053" y="874916"/>
                  </a:lnTo>
                  <a:lnTo>
                    <a:pt x="2052929" y="874916"/>
                  </a:lnTo>
                  <a:lnTo>
                    <a:pt x="2095767" y="866268"/>
                  </a:lnTo>
                  <a:lnTo>
                    <a:pt x="2130748" y="842682"/>
                  </a:lnTo>
                  <a:lnTo>
                    <a:pt x="2154333" y="807700"/>
                  </a:lnTo>
                  <a:lnTo>
                    <a:pt x="2162982" y="764862"/>
                  </a:lnTo>
                  <a:lnTo>
                    <a:pt x="2162982" y="324656"/>
                  </a:lnTo>
                  <a:lnTo>
                    <a:pt x="2154333" y="281818"/>
                  </a:lnTo>
                  <a:lnTo>
                    <a:pt x="2130748" y="246837"/>
                  </a:lnTo>
                  <a:lnTo>
                    <a:pt x="2095767" y="223251"/>
                  </a:lnTo>
                  <a:lnTo>
                    <a:pt x="2052929" y="214603"/>
                  </a:lnTo>
                  <a:close/>
                </a:path>
                <a:path w="2163445" h="875029">
                  <a:moveTo>
                    <a:pt x="676428" y="0"/>
                  </a:moveTo>
                  <a:lnTo>
                    <a:pt x="360497" y="214603"/>
                  </a:lnTo>
                  <a:lnTo>
                    <a:pt x="901242" y="214603"/>
                  </a:lnTo>
                  <a:lnTo>
                    <a:pt x="676428" y="0"/>
                  </a:lnTo>
                  <a:close/>
                </a:path>
              </a:pathLst>
            </a:custGeom>
            <a:solidFill>
              <a:srgbClr val="E66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4802" y="4803813"/>
              <a:ext cx="2163445" cy="875030"/>
            </a:xfrm>
            <a:custGeom>
              <a:avLst/>
              <a:gdLst/>
              <a:ahLst/>
              <a:cxnLst/>
              <a:rect l="l" t="t" r="r" b="b"/>
              <a:pathLst>
                <a:path w="2163445" h="875029">
                  <a:moveTo>
                    <a:pt x="0" y="324656"/>
                  </a:moveTo>
                  <a:lnTo>
                    <a:pt x="8648" y="281818"/>
                  </a:lnTo>
                  <a:lnTo>
                    <a:pt x="32233" y="246836"/>
                  </a:lnTo>
                  <a:lnTo>
                    <a:pt x="67215" y="223251"/>
                  </a:lnTo>
                  <a:lnTo>
                    <a:pt x="110053" y="214602"/>
                  </a:lnTo>
                  <a:lnTo>
                    <a:pt x="360497" y="214602"/>
                  </a:lnTo>
                  <a:lnTo>
                    <a:pt x="676429" y="0"/>
                  </a:lnTo>
                  <a:lnTo>
                    <a:pt x="901243" y="214602"/>
                  </a:lnTo>
                  <a:lnTo>
                    <a:pt x="2052930" y="214602"/>
                  </a:lnTo>
                  <a:lnTo>
                    <a:pt x="2095767" y="223251"/>
                  </a:lnTo>
                  <a:lnTo>
                    <a:pt x="2130749" y="246836"/>
                  </a:lnTo>
                  <a:lnTo>
                    <a:pt x="2154334" y="281818"/>
                  </a:lnTo>
                  <a:lnTo>
                    <a:pt x="2162983" y="324656"/>
                  </a:lnTo>
                  <a:lnTo>
                    <a:pt x="2162983" y="489732"/>
                  </a:lnTo>
                  <a:lnTo>
                    <a:pt x="2162983" y="764863"/>
                  </a:lnTo>
                  <a:lnTo>
                    <a:pt x="2154334" y="807700"/>
                  </a:lnTo>
                  <a:lnTo>
                    <a:pt x="2130749" y="842682"/>
                  </a:lnTo>
                  <a:lnTo>
                    <a:pt x="2095767" y="866268"/>
                  </a:lnTo>
                  <a:lnTo>
                    <a:pt x="2052930" y="874916"/>
                  </a:lnTo>
                  <a:lnTo>
                    <a:pt x="901243" y="874916"/>
                  </a:lnTo>
                  <a:lnTo>
                    <a:pt x="360497" y="874916"/>
                  </a:lnTo>
                  <a:lnTo>
                    <a:pt x="110053" y="874916"/>
                  </a:lnTo>
                  <a:lnTo>
                    <a:pt x="67215" y="866268"/>
                  </a:lnTo>
                  <a:lnTo>
                    <a:pt x="32233" y="842682"/>
                  </a:lnTo>
                  <a:lnTo>
                    <a:pt x="8648" y="807700"/>
                  </a:lnTo>
                  <a:lnTo>
                    <a:pt x="0" y="764863"/>
                  </a:lnTo>
                  <a:lnTo>
                    <a:pt x="0" y="489732"/>
                  </a:lnTo>
                  <a:lnTo>
                    <a:pt x="0" y="3246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849776" y="5033772"/>
            <a:ext cx="1405890" cy="43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85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Update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belief:</a:t>
            </a:r>
            <a:endParaRPr sz="1400">
              <a:latin typeface="Arial"/>
              <a:cs typeface="Arial"/>
            </a:endParaRPr>
          </a:p>
          <a:p>
            <a:pPr marL="546735">
              <a:lnSpc>
                <a:spcPts val="1725"/>
              </a:lnSpc>
            </a:pPr>
            <a:r>
              <a:rPr sz="1600" dirty="0">
                <a:latin typeface="Cambria Math"/>
                <a:cs typeface="Cambria Math"/>
              </a:rPr>
              <a:t>5</a:t>
            </a:r>
            <a:r>
              <a:rPr sz="1600" spc="-2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7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6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93203" y="5734488"/>
            <a:ext cx="3069590" cy="597598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58419" rIns="0" bIns="0" rtlCol="0">
            <a:spAutoFit/>
          </a:bodyPr>
          <a:lstStyle/>
          <a:p>
            <a:pPr marL="91440" marR="113030">
              <a:lnSpc>
                <a:spcPts val="2110"/>
              </a:lnSpc>
              <a:spcBef>
                <a:spcPts val="459"/>
              </a:spcBef>
            </a:pPr>
            <a:r>
              <a:rPr spc="-5" dirty="0">
                <a:latin typeface="Arial"/>
                <a:cs typeface="Arial"/>
              </a:rPr>
              <a:t>Update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belief: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Cambria Math"/>
                <a:cs typeface="Cambria Math"/>
              </a:rPr>
              <a:t>𝑚</a:t>
            </a:r>
            <a:r>
              <a:rPr spc="3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+</a:t>
            </a:r>
            <a:r>
              <a:rPr spc="39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1</a:t>
            </a:r>
            <a:r>
              <a:rPr spc="95" dirty="0">
                <a:latin typeface="Cambria Math"/>
                <a:cs typeface="Cambria Math"/>
              </a:rPr>
              <a:t> </a:t>
            </a:r>
            <a:r>
              <a:rPr spc="-5" dirty="0">
                <a:latin typeface="Arial"/>
                <a:cs typeface="Arial"/>
              </a:rPr>
              <a:t>nodes </a:t>
            </a:r>
            <a:r>
              <a:rPr spc="-4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before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me</a:t>
            </a:r>
            <a:endParaRPr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071323" y="3629465"/>
            <a:ext cx="2275205" cy="2037080"/>
            <a:chOff x="6547322" y="3629465"/>
            <a:chExt cx="2275205" cy="2037080"/>
          </a:xfrm>
        </p:grpSpPr>
        <p:sp>
          <p:nvSpPr>
            <p:cNvPr id="41" name="object 41"/>
            <p:cNvSpPr/>
            <p:nvPr/>
          </p:nvSpPr>
          <p:spPr>
            <a:xfrm>
              <a:off x="6575897" y="4905516"/>
              <a:ext cx="353060" cy="732155"/>
            </a:xfrm>
            <a:custGeom>
              <a:avLst/>
              <a:gdLst/>
              <a:ahLst/>
              <a:cxnLst/>
              <a:rect l="l" t="t" r="r" b="b"/>
              <a:pathLst>
                <a:path w="353059" h="732154">
                  <a:moveTo>
                    <a:pt x="88172" y="731990"/>
                  </a:moveTo>
                  <a:lnTo>
                    <a:pt x="88172" y="176345"/>
                  </a:lnTo>
                  <a:lnTo>
                    <a:pt x="0" y="176345"/>
                  </a:lnTo>
                  <a:lnTo>
                    <a:pt x="176346" y="0"/>
                  </a:lnTo>
                  <a:lnTo>
                    <a:pt x="352692" y="176345"/>
                  </a:lnTo>
                  <a:lnTo>
                    <a:pt x="264519" y="176345"/>
                  </a:lnTo>
                  <a:lnTo>
                    <a:pt x="264519" y="731990"/>
                  </a:lnTo>
                  <a:lnTo>
                    <a:pt x="88172" y="731990"/>
                  </a:lnTo>
                  <a:close/>
                </a:path>
              </a:pathLst>
            </a:custGeom>
            <a:ln w="5715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401701" y="3634228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699335" y="678835"/>
                  </a:moveTo>
                  <a:lnTo>
                    <a:pt x="392311" y="678835"/>
                  </a:lnTo>
                  <a:lnTo>
                    <a:pt x="0" y="919257"/>
                  </a:lnTo>
                  <a:lnTo>
                    <a:pt x="699335" y="678835"/>
                  </a:lnTo>
                  <a:close/>
                </a:path>
                <a:path w="1416050" h="919479">
                  <a:moveTo>
                    <a:pt x="1302585" y="0"/>
                  </a:moveTo>
                  <a:lnTo>
                    <a:pt x="300770" y="0"/>
                  </a:lnTo>
                  <a:lnTo>
                    <a:pt x="256730" y="8891"/>
                  </a:lnTo>
                  <a:lnTo>
                    <a:pt x="220766" y="33138"/>
                  </a:lnTo>
                  <a:lnTo>
                    <a:pt x="196519" y="69101"/>
                  </a:lnTo>
                  <a:lnTo>
                    <a:pt x="187628" y="113140"/>
                  </a:lnTo>
                  <a:lnTo>
                    <a:pt x="187629" y="565696"/>
                  </a:lnTo>
                  <a:lnTo>
                    <a:pt x="196519" y="609733"/>
                  </a:lnTo>
                  <a:lnTo>
                    <a:pt x="220766" y="645696"/>
                  </a:lnTo>
                  <a:lnTo>
                    <a:pt x="256730" y="669944"/>
                  </a:lnTo>
                  <a:lnTo>
                    <a:pt x="300770" y="678835"/>
                  </a:lnTo>
                  <a:lnTo>
                    <a:pt x="1302585" y="678835"/>
                  </a:lnTo>
                  <a:lnTo>
                    <a:pt x="1346624" y="669944"/>
                  </a:lnTo>
                  <a:lnTo>
                    <a:pt x="1382587" y="645696"/>
                  </a:lnTo>
                  <a:lnTo>
                    <a:pt x="1406834" y="609733"/>
                  </a:lnTo>
                  <a:lnTo>
                    <a:pt x="1415725" y="565696"/>
                  </a:lnTo>
                  <a:lnTo>
                    <a:pt x="1415726" y="113140"/>
                  </a:lnTo>
                  <a:lnTo>
                    <a:pt x="1406834" y="69101"/>
                  </a:lnTo>
                  <a:lnTo>
                    <a:pt x="1382587" y="33138"/>
                  </a:lnTo>
                  <a:lnTo>
                    <a:pt x="1346624" y="8891"/>
                  </a:lnTo>
                  <a:lnTo>
                    <a:pt x="1302585" y="0"/>
                  </a:lnTo>
                  <a:close/>
                </a:path>
              </a:pathLst>
            </a:custGeom>
            <a:solidFill>
              <a:srgbClr val="A0D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01701" y="3634228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187628" y="113141"/>
                  </a:moveTo>
                  <a:lnTo>
                    <a:pt x="196519" y="69101"/>
                  </a:lnTo>
                  <a:lnTo>
                    <a:pt x="220767" y="33138"/>
                  </a:lnTo>
                  <a:lnTo>
                    <a:pt x="256730" y="8891"/>
                  </a:lnTo>
                  <a:lnTo>
                    <a:pt x="300769" y="0"/>
                  </a:lnTo>
                  <a:lnTo>
                    <a:pt x="392311" y="0"/>
                  </a:lnTo>
                  <a:lnTo>
                    <a:pt x="699336" y="0"/>
                  </a:lnTo>
                  <a:lnTo>
                    <a:pt x="1302585" y="0"/>
                  </a:lnTo>
                  <a:lnTo>
                    <a:pt x="1346625" y="8891"/>
                  </a:lnTo>
                  <a:lnTo>
                    <a:pt x="1382588" y="33138"/>
                  </a:lnTo>
                  <a:lnTo>
                    <a:pt x="1406835" y="69101"/>
                  </a:lnTo>
                  <a:lnTo>
                    <a:pt x="1415726" y="113141"/>
                  </a:lnTo>
                  <a:lnTo>
                    <a:pt x="1415726" y="395986"/>
                  </a:lnTo>
                  <a:lnTo>
                    <a:pt x="1415726" y="565696"/>
                  </a:lnTo>
                  <a:lnTo>
                    <a:pt x="1406835" y="609733"/>
                  </a:lnTo>
                  <a:lnTo>
                    <a:pt x="1382588" y="645696"/>
                  </a:lnTo>
                  <a:lnTo>
                    <a:pt x="1346625" y="669943"/>
                  </a:lnTo>
                  <a:lnTo>
                    <a:pt x="1302585" y="678835"/>
                  </a:lnTo>
                  <a:lnTo>
                    <a:pt x="699336" y="678835"/>
                  </a:lnTo>
                  <a:lnTo>
                    <a:pt x="0" y="919258"/>
                  </a:lnTo>
                  <a:lnTo>
                    <a:pt x="392311" y="678835"/>
                  </a:lnTo>
                  <a:lnTo>
                    <a:pt x="300769" y="678835"/>
                  </a:lnTo>
                  <a:lnTo>
                    <a:pt x="256730" y="669943"/>
                  </a:lnTo>
                  <a:lnTo>
                    <a:pt x="220767" y="645696"/>
                  </a:lnTo>
                  <a:lnTo>
                    <a:pt x="196519" y="609733"/>
                  </a:lnTo>
                  <a:lnTo>
                    <a:pt x="187628" y="565693"/>
                  </a:lnTo>
                  <a:lnTo>
                    <a:pt x="187628" y="395986"/>
                  </a:lnTo>
                  <a:lnTo>
                    <a:pt x="187628" y="11314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230601" y="3706876"/>
            <a:ext cx="1072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𝑚</a:t>
            </a:r>
            <a:r>
              <a:rPr sz="1600" spc="7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6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node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before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545449" y="3629466"/>
            <a:ext cx="1425575" cy="929005"/>
            <a:chOff x="6021448" y="3629465"/>
            <a:chExt cx="1425575" cy="929005"/>
          </a:xfrm>
        </p:grpSpPr>
        <p:sp>
          <p:nvSpPr>
            <p:cNvPr id="46" name="object 46"/>
            <p:cNvSpPr/>
            <p:nvPr/>
          </p:nvSpPr>
          <p:spPr>
            <a:xfrm>
              <a:off x="6026209" y="3634228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699336" y="678835"/>
                  </a:moveTo>
                  <a:lnTo>
                    <a:pt x="392311" y="678835"/>
                  </a:lnTo>
                  <a:lnTo>
                    <a:pt x="0" y="919257"/>
                  </a:lnTo>
                  <a:lnTo>
                    <a:pt x="699336" y="678835"/>
                  </a:lnTo>
                  <a:close/>
                </a:path>
                <a:path w="1416050" h="919479">
                  <a:moveTo>
                    <a:pt x="1302585" y="0"/>
                  </a:moveTo>
                  <a:lnTo>
                    <a:pt x="300770" y="0"/>
                  </a:lnTo>
                  <a:lnTo>
                    <a:pt x="256730" y="8891"/>
                  </a:lnTo>
                  <a:lnTo>
                    <a:pt x="220767" y="33138"/>
                  </a:lnTo>
                  <a:lnTo>
                    <a:pt x="196520" y="69101"/>
                  </a:lnTo>
                  <a:lnTo>
                    <a:pt x="187629" y="113140"/>
                  </a:lnTo>
                  <a:lnTo>
                    <a:pt x="187630" y="565696"/>
                  </a:lnTo>
                  <a:lnTo>
                    <a:pt x="196520" y="609733"/>
                  </a:lnTo>
                  <a:lnTo>
                    <a:pt x="220767" y="645696"/>
                  </a:lnTo>
                  <a:lnTo>
                    <a:pt x="256730" y="669944"/>
                  </a:lnTo>
                  <a:lnTo>
                    <a:pt x="300770" y="678835"/>
                  </a:lnTo>
                  <a:lnTo>
                    <a:pt x="1302585" y="678835"/>
                  </a:lnTo>
                  <a:lnTo>
                    <a:pt x="1346625" y="669944"/>
                  </a:lnTo>
                  <a:lnTo>
                    <a:pt x="1382588" y="645696"/>
                  </a:lnTo>
                  <a:lnTo>
                    <a:pt x="1406836" y="609733"/>
                  </a:lnTo>
                  <a:lnTo>
                    <a:pt x="1415726" y="565696"/>
                  </a:lnTo>
                  <a:lnTo>
                    <a:pt x="1415727" y="113140"/>
                  </a:lnTo>
                  <a:lnTo>
                    <a:pt x="1406836" y="69101"/>
                  </a:lnTo>
                  <a:lnTo>
                    <a:pt x="1382588" y="33138"/>
                  </a:lnTo>
                  <a:lnTo>
                    <a:pt x="1346625" y="8891"/>
                  </a:lnTo>
                  <a:lnTo>
                    <a:pt x="1302585" y="0"/>
                  </a:lnTo>
                  <a:close/>
                </a:path>
              </a:pathLst>
            </a:custGeom>
            <a:solidFill>
              <a:srgbClr val="A0D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26210" y="3634228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187628" y="113141"/>
                  </a:moveTo>
                  <a:lnTo>
                    <a:pt x="196519" y="69101"/>
                  </a:lnTo>
                  <a:lnTo>
                    <a:pt x="220767" y="33138"/>
                  </a:lnTo>
                  <a:lnTo>
                    <a:pt x="256730" y="8891"/>
                  </a:lnTo>
                  <a:lnTo>
                    <a:pt x="300769" y="0"/>
                  </a:lnTo>
                  <a:lnTo>
                    <a:pt x="392311" y="0"/>
                  </a:lnTo>
                  <a:lnTo>
                    <a:pt x="699336" y="0"/>
                  </a:lnTo>
                  <a:lnTo>
                    <a:pt x="1302585" y="0"/>
                  </a:lnTo>
                  <a:lnTo>
                    <a:pt x="1346625" y="8891"/>
                  </a:lnTo>
                  <a:lnTo>
                    <a:pt x="1382588" y="33138"/>
                  </a:lnTo>
                  <a:lnTo>
                    <a:pt x="1406835" y="69101"/>
                  </a:lnTo>
                  <a:lnTo>
                    <a:pt x="1415726" y="113141"/>
                  </a:lnTo>
                  <a:lnTo>
                    <a:pt x="1415726" y="395986"/>
                  </a:lnTo>
                  <a:lnTo>
                    <a:pt x="1415726" y="565696"/>
                  </a:lnTo>
                  <a:lnTo>
                    <a:pt x="1406835" y="609733"/>
                  </a:lnTo>
                  <a:lnTo>
                    <a:pt x="1382588" y="645696"/>
                  </a:lnTo>
                  <a:lnTo>
                    <a:pt x="1346625" y="669943"/>
                  </a:lnTo>
                  <a:lnTo>
                    <a:pt x="1302585" y="678835"/>
                  </a:lnTo>
                  <a:lnTo>
                    <a:pt x="699336" y="678835"/>
                  </a:lnTo>
                  <a:lnTo>
                    <a:pt x="0" y="919258"/>
                  </a:lnTo>
                  <a:lnTo>
                    <a:pt x="392311" y="678835"/>
                  </a:lnTo>
                  <a:lnTo>
                    <a:pt x="300769" y="678835"/>
                  </a:lnTo>
                  <a:lnTo>
                    <a:pt x="256730" y="669943"/>
                  </a:lnTo>
                  <a:lnTo>
                    <a:pt x="220767" y="645696"/>
                  </a:lnTo>
                  <a:lnTo>
                    <a:pt x="196519" y="609733"/>
                  </a:lnTo>
                  <a:lnTo>
                    <a:pt x="187628" y="565693"/>
                  </a:lnTo>
                  <a:lnTo>
                    <a:pt x="187628" y="395986"/>
                  </a:lnTo>
                  <a:lnTo>
                    <a:pt x="187628" y="11314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855109" y="3706876"/>
            <a:ext cx="1072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𝑚</a:t>
            </a:r>
            <a:r>
              <a:rPr sz="1600" spc="7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6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2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node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before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076995" y="3622820"/>
            <a:ext cx="1425575" cy="929005"/>
            <a:chOff x="4552994" y="3622819"/>
            <a:chExt cx="1425575" cy="929005"/>
          </a:xfrm>
        </p:grpSpPr>
        <p:sp>
          <p:nvSpPr>
            <p:cNvPr id="50" name="object 50"/>
            <p:cNvSpPr/>
            <p:nvPr/>
          </p:nvSpPr>
          <p:spPr>
            <a:xfrm>
              <a:off x="4557755" y="3627582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699336" y="678835"/>
                  </a:moveTo>
                  <a:lnTo>
                    <a:pt x="392311" y="678835"/>
                  </a:lnTo>
                  <a:lnTo>
                    <a:pt x="0" y="919257"/>
                  </a:lnTo>
                  <a:lnTo>
                    <a:pt x="699336" y="678835"/>
                  </a:lnTo>
                  <a:close/>
                </a:path>
                <a:path w="1416050" h="919479">
                  <a:moveTo>
                    <a:pt x="1302585" y="0"/>
                  </a:moveTo>
                  <a:lnTo>
                    <a:pt x="300770" y="0"/>
                  </a:lnTo>
                  <a:lnTo>
                    <a:pt x="256730" y="8891"/>
                  </a:lnTo>
                  <a:lnTo>
                    <a:pt x="220767" y="33138"/>
                  </a:lnTo>
                  <a:lnTo>
                    <a:pt x="196520" y="69101"/>
                  </a:lnTo>
                  <a:lnTo>
                    <a:pt x="187629" y="113140"/>
                  </a:lnTo>
                  <a:lnTo>
                    <a:pt x="187630" y="565696"/>
                  </a:lnTo>
                  <a:lnTo>
                    <a:pt x="196520" y="609733"/>
                  </a:lnTo>
                  <a:lnTo>
                    <a:pt x="220767" y="645696"/>
                  </a:lnTo>
                  <a:lnTo>
                    <a:pt x="256730" y="669944"/>
                  </a:lnTo>
                  <a:lnTo>
                    <a:pt x="300770" y="678835"/>
                  </a:lnTo>
                  <a:lnTo>
                    <a:pt x="1302585" y="678835"/>
                  </a:lnTo>
                  <a:lnTo>
                    <a:pt x="1346625" y="669944"/>
                  </a:lnTo>
                  <a:lnTo>
                    <a:pt x="1382588" y="645696"/>
                  </a:lnTo>
                  <a:lnTo>
                    <a:pt x="1406836" y="609733"/>
                  </a:lnTo>
                  <a:lnTo>
                    <a:pt x="1415726" y="565696"/>
                  </a:lnTo>
                  <a:lnTo>
                    <a:pt x="1415727" y="113140"/>
                  </a:lnTo>
                  <a:lnTo>
                    <a:pt x="1406836" y="69101"/>
                  </a:lnTo>
                  <a:lnTo>
                    <a:pt x="1382588" y="33138"/>
                  </a:lnTo>
                  <a:lnTo>
                    <a:pt x="1346625" y="8891"/>
                  </a:lnTo>
                  <a:lnTo>
                    <a:pt x="1302585" y="0"/>
                  </a:lnTo>
                  <a:close/>
                </a:path>
              </a:pathLst>
            </a:custGeom>
            <a:solidFill>
              <a:srgbClr val="A0D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57756" y="3627582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187628" y="113141"/>
                  </a:moveTo>
                  <a:lnTo>
                    <a:pt x="196519" y="69101"/>
                  </a:lnTo>
                  <a:lnTo>
                    <a:pt x="220767" y="33138"/>
                  </a:lnTo>
                  <a:lnTo>
                    <a:pt x="256730" y="8891"/>
                  </a:lnTo>
                  <a:lnTo>
                    <a:pt x="300769" y="0"/>
                  </a:lnTo>
                  <a:lnTo>
                    <a:pt x="392311" y="0"/>
                  </a:lnTo>
                  <a:lnTo>
                    <a:pt x="699336" y="0"/>
                  </a:lnTo>
                  <a:lnTo>
                    <a:pt x="1302585" y="0"/>
                  </a:lnTo>
                  <a:lnTo>
                    <a:pt x="1346625" y="8891"/>
                  </a:lnTo>
                  <a:lnTo>
                    <a:pt x="1382588" y="33138"/>
                  </a:lnTo>
                  <a:lnTo>
                    <a:pt x="1406835" y="69101"/>
                  </a:lnTo>
                  <a:lnTo>
                    <a:pt x="1415726" y="113141"/>
                  </a:lnTo>
                  <a:lnTo>
                    <a:pt x="1415726" y="395986"/>
                  </a:lnTo>
                  <a:lnTo>
                    <a:pt x="1415726" y="565696"/>
                  </a:lnTo>
                  <a:lnTo>
                    <a:pt x="1406835" y="609733"/>
                  </a:lnTo>
                  <a:lnTo>
                    <a:pt x="1382588" y="645696"/>
                  </a:lnTo>
                  <a:lnTo>
                    <a:pt x="1346625" y="669943"/>
                  </a:lnTo>
                  <a:lnTo>
                    <a:pt x="1302585" y="678835"/>
                  </a:lnTo>
                  <a:lnTo>
                    <a:pt x="699336" y="678835"/>
                  </a:lnTo>
                  <a:lnTo>
                    <a:pt x="0" y="919258"/>
                  </a:lnTo>
                  <a:lnTo>
                    <a:pt x="392311" y="678835"/>
                  </a:lnTo>
                  <a:lnTo>
                    <a:pt x="300769" y="678835"/>
                  </a:lnTo>
                  <a:lnTo>
                    <a:pt x="256730" y="669943"/>
                  </a:lnTo>
                  <a:lnTo>
                    <a:pt x="220767" y="645696"/>
                  </a:lnTo>
                  <a:lnTo>
                    <a:pt x="196519" y="609733"/>
                  </a:lnTo>
                  <a:lnTo>
                    <a:pt x="187628" y="565693"/>
                  </a:lnTo>
                  <a:lnTo>
                    <a:pt x="187628" y="395986"/>
                  </a:lnTo>
                  <a:lnTo>
                    <a:pt x="187628" y="11314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386655" y="3700779"/>
            <a:ext cx="107251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Cambria Math"/>
                <a:cs typeface="Cambria Math"/>
              </a:rPr>
              <a:t>𝑚</a:t>
            </a:r>
            <a:r>
              <a:rPr sz="1600" spc="7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6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3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node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before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618709" y="3629466"/>
            <a:ext cx="1425575" cy="929005"/>
            <a:chOff x="3094708" y="3629465"/>
            <a:chExt cx="1425575" cy="929005"/>
          </a:xfrm>
        </p:grpSpPr>
        <p:sp>
          <p:nvSpPr>
            <p:cNvPr id="54" name="object 54"/>
            <p:cNvSpPr/>
            <p:nvPr/>
          </p:nvSpPr>
          <p:spPr>
            <a:xfrm>
              <a:off x="3099470" y="3634228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699336" y="678835"/>
                  </a:moveTo>
                  <a:lnTo>
                    <a:pt x="392311" y="678835"/>
                  </a:lnTo>
                  <a:lnTo>
                    <a:pt x="0" y="919257"/>
                  </a:lnTo>
                  <a:lnTo>
                    <a:pt x="699336" y="678835"/>
                  </a:lnTo>
                  <a:close/>
                </a:path>
                <a:path w="1416050" h="919479">
                  <a:moveTo>
                    <a:pt x="1302585" y="0"/>
                  </a:moveTo>
                  <a:lnTo>
                    <a:pt x="300770" y="0"/>
                  </a:lnTo>
                  <a:lnTo>
                    <a:pt x="256730" y="8891"/>
                  </a:lnTo>
                  <a:lnTo>
                    <a:pt x="220767" y="33138"/>
                  </a:lnTo>
                  <a:lnTo>
                    <a:pt x="196520" y="69101"/>
                  </a:lnTo>
                  <a:lnTo>
                    <a:pt x="187629" y="113140"/>
                  </a:lnTo>
                  <a:lnTo>
                    <a:pt x="187630" y="565696"/>
                  </a:lnTo>
                  <a:lnTo>
                    <a:pt x="196520" y="609733"/>
                  </a:lnTo>
                  <a:lnTo>
                    <a:pt x="220767" y="645696"/>
                  </a:lnTo>
                  <a:lnTo>
                    <a:pt x="256730" y="669944"/>
                  </a:lnTo>
                  <a:lnTo>
                    <a:pt x="300770" y="678835"/>
                  </a:lnTo>
                  <a:lnTo>
                    <a:pt x="1302585" y="678835"/>
                  </a:lnTo>
                  <a:lnTo>
                    <a:pt x="1346625" y="669944"/>
                  </a:lnTo>
                  <a:lnTo>
                    <a:pt x="1382588" y="645696"/>
                  </a:lnTo>
                  <a:lnTo>
                    <a:pt x="1406836" y="609733"/>
                  </a:lnTo>
                  <a:lnTo>
                    <a:pt x="1415726" y="565696"/>
                  </a:lnTo>
                  <a:lnTo>
                    <a:pt x="1415727" y="113140"/>
                  </a:lnTo>
                  <a:lnTo>
                    <a:pt x="1406836" y="69101"/>
                  </a:lnTo>
                  <a:lnTo>
                    <a:pt x="1382588" y="33138"/>
                  </a:lnTo>
                  <a:lnTo>
                    <a:pt x="1346625" y="8891"/>
                  </a:lnTo>
                  <a:lnTo>
                    <a:pt x="1302585" y="0"/>
                  </a:lnTo>
                  <a:close/>
                </a:path>
              </a:pathLst>
            </a:custGeom>
            <a:solidFill>
              <a:srgbClr val="A0D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99471" y="3634228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187628" y="113141"/>
                  </a:moveTo>
                  <a:lnTo>
                    <a:pt x="196519" y="69101"/>
                  </a:lnTo>
                  <a:lnTo>
                    <a:pt x="220767" y="33138"/>
                  </a:lnTo>
                  <a:lnTo>
                    <a:pt x="256730" y="8891"/>
                  </a:lnTo>
                  <a:lnTo>
                    <a:pt x="300769" y="0"/>
                  </a:lnTo>
                  <a:lnTo>
                    <a:pt x="392311" y="0"/>
                  </a:lnTo>
                  <a:lnTo>
                    <a:pt x="699336" y="0"/>
                  </a:lnTo>
                  <a:lnTo>
                    <a:pt x="1302585" y="0"/>
                  </a:lnTo>
                  <a:lnTo>
                    <a:pt x="1346625" y="8891"/>
                  </a:lnTo>
                  <a:lnTo>
                    <a:pt x="1382588" y="33138"/>
                  </a:lnTo>
                  <a:lnTo>
                    <a:pt x="1406835" y="69101"/>
                  </a:lnTo>
                  <a:lnTo>
                    <a:pt x="1415726" y="113141"/>
                  </a:lnTo>
                  <a:lnTo>
                    <a:pt x="1415726" y="395986"/>
                  </a:lnTo>
                  <a:lnTo>
                    <a:pt x="1415726" y="565696"/>
                  </a:lnTo>
                  <a:lnTo>
                    <a:pt x="1406835" y="609733"/>
                  </a:lnTo>
                  <a:lnTo>
                    <a:pt x="1382588" y="645696"/>
                  </a:lnTo>
                  <a:lnTo>
                    <a:pt x="1346625" y="669943"/>
                  </a:lnTo>
                  <a:lnTo>
                    <a:pt x="1302585" y="678835"/>
                  </a:lnTo>
                  <a:lnTo>
                    <a:pt x="699336" y="678835"/>
                  </a:lnTo>
                  <a:lnTo>
                    <a:pt x="0" y="919258"/>
                  </a:lnTo>
                  <a:lnTo>
                    <a:pt x="392311" y="678835"/>
                  </a:lnTo>
                  <a:lnTo>
                    <a:pt x="300769" y="678835"/>
                  </a:lnTo>
                  <a:lnTo>
                    <a:pt x="256730" y="669943"/>
                  </a:lnTo>
                  <a:lnTo>
                    <a:pt x="220767" y="645696"/>
                  </a:lnTo>
                  <a:lnTo>
                    <a:pt x="196519" y="609733"/>
                  </a:lnTo>
                  <a:lnTo>
                    <a:pt x="187628" y="565693"/>
                  </a:lnTo>
                  <a:lnTo>
                    <a:pt x="187628" y="395986"/>
                  </a:lnTo>
                  <a:lnTo>
                    <a:pt x="187628" y="11314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928370" y="3706876"/>
            <a:ext cx="1072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𝑚</a:t>
            </a:r>
            <a:r>
              <a:rPr sz="1600" spc="7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6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4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node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before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126531" y="3629466"/>
            <a:ext cx="1425575" cy="929005"/>
            <a:chOff x="1602530" y="3629465"/>
            <a:chExt cx="1425575" cy="929005"/>
          </a:xfrm>
        </p:grpSpPr>
        <p:sp>
          <p:nvSpPr>
            <p:cNvPr id="58" name="object 58"/>
            <p:cNvSpPr/>
            <p:nvPr/>
          </p:nvSpPr>
          <p:spPr>
            <a:xfrm>
              <a:off x="1607291" y="3634228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699336" y="678835"/>
                  </a:moveTo>
                  <a:lnTo>
                    <a:pt x="392311" y="678835"/>
                  </a:lnTo>
                  <a:lnTo>
                    <a:pt x="0" y="919257"/>
                  </a:lnTo>
                  <a:lnTo>
                    <a:pt x="699336" y="678835"/>
                  </a:lnTo>
                  <a:close/>
                </a:path>
                <a:path w="1416050" h="919479">
                  <a:moveTo>
                    <a:pt x="1302585" y="0"/>
                  </a:moveTo>
                  <a:lnTo>
                    <a:pt x="300770" y="0"/>
                  </a:lnTo>
                  <a:lnTo>
                    <a:pt x="256730" y="8891"/>
                  </a:lnTo>
                  <a:lnTo>
                    <a:pt x="220767" y="33138"/>
                  </a:lnTo>
                  <a:lnTo>
                    <a:pt x="196520" y="69101"/>
                  </a:lnTo>
                  <a:lnTo>
                    <a:pt x="187629" y="113140"/>
                  </a:lnTo>
                  <a:lnTo>
                    <a:pt x="187630" y="565696"/>
                  </a:lnTo>
                  <a:lnTo>
                    <a:pt x="196520" y="609733"/>
                  </a:lnTo>
                  <a:lnTo>
                    <a:pt x="220767" y="645696"/>
                  </a:lnTo>
                  <a:lnTo>
                    <a:pt x="256730" y="669944"/>
                  </a:lnTo>
                  <a:lnTo>
                    <a:pt x="300770" y="678835"/>
                  </a:lnTo>
                  <a:lnTo>
                    <a:pt x="1302585" y="678835"/>
                  </a:lnTo>
                  <a:lnTo>
                    <a:pt x="1346625" y="669944"/>
                  </a:lnTo>
                  <a:lnTo>
                    <a:pt x="1382588" y="645696"/>
                  </a:lnTo>
                  <a:lnTo>
                    <a:pt x="1406836" y="609733"/>
                  </a:lnTo>
                  <a:lnTo>
                    <a:pt x="1415726" y="565696"/>
                  </a:lnTo>
                  <a:lnTo>
                    <a:pt x="1415727" y="113140"/>
                  </a:lnTo>
                  <a:lnTo>
                    <a:pt x="1406836" y="69101"/>
                  </a:lnTo>
                  <a:lnTo>
                    <a:pt x="1382588" y="33138"/>
                  </a:lnTo>
                  <a:lnTo>
                    <a:pt x="1346625" y="8891"/>
                  </a:lnTo>
                  <a:lnTo>
                    <a:pt x="1302585" y="0"/>
                  </a:lnTo>
                  <a:close/>
                </a:path>
              </a:pathLst>
            </a:custGeom>
            <a:solidFill>
              <a:srgbClr val="A0D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07292" y="3634228"/>
              <a:ext cx="1416050" cy="919480"/>
            </a:xfrm>
            <a:custGeom>
              <a:avLst/>
              <a:gdLst/>
              <a:ahLst/>
              <a:cxnLst/>
              <a:rect l="l" t="t" r="r" b="b"/>
              <a:pathLst>
                <a:path w="1416050" h="919479">
                  <a:moveTo>
                    <a:pt x="187628" y="113141"/>
                  </a:moveTo>
                  <a:lnTo>
                    <a:pt x="196519" y="69101"/>
                  </a:lnTo>
                  <a:lnTo>
                    <a:pt x="220767" y="33138"/>
                  </a:lnTo>
                  <a:lnTo>
                    <a:pt x="256730" y="8891"/>
                  </a:lnTo>
                  <a:lnTo>
                    <a:pt x="300769" y="0"/>
                  </a:lnTo>
                  <a:lnTo>
                    <a:pt x="392311" y="0"/>
                  </a:lnTo>
                  <a:lnTo>
                    <a:pt x="699336" y="0"/>
                  </a:lnTo>
                  <a:lnTo>
                    <a:pt x="1302585" y="0"/>
                  </a:lnTo>
                  <a:lnTo>
                    <a:pt x="1346625" y="8891"/>
                  </a:lnTo>
                  <a:lnTo>
                    <a:pt x="1382588" y="33138"/>
                  </a:lnTo>
                  <a:lnTo>
                    <a:pt x="1406835" y="69101"/>
                  </a:lnTo>
                  <a:lnTo>
                    <a:pt x="1415726" y="113141"/>
                  </a:lnTo>
                  <a:lnTo>
                    <a:pt x="1415726" y="395986"/>
                  </a:lnTo>
                  <a:lnTo>
                    <a:pt x="1415726" y="565696"/>
                  </a:lnTo>
                  <a:lnTo>
                    <a:pt x="1406835" y="609733"/>
                  </a:lnTo>
                  <a:lnTo>
                    <a:pt x="1382588" y="645696"/>
                  </a:lnTo>
                  <a:lnTo>
                    <a:pt x="1346625" y="669943"/>
                  </a:lnTo>
                  <a:lnTo>
                    <a:pt x="1302585" y="678835"/>
                  </a:lnTo>
                  <a:lnTo>
                    <a:pt x="699336" y="678835"/>
                  </a:lnTo>
                  <a:lnTo>
                    <a:pt x="0" y="919258"/>
                  </a:lnTo>
                  <a:lnTo>
                    <a:pt x="392311" y="678835"/>
                  </a:lnTo>
                  <a:lnTo>
                    <a:pt x="300769" y="678835"/>
                  </a:lnTo>
                  <a:lnTo>
                    <a:pt x="256730" y="669943"/>
                  </a:lnTo>
                  <a:lnTo>
                    <a:pt x="220767" y="645696"/>
                  </a:lnTo>
                  <a:lnTo>
                    <a:pt x="196519" y="609733"/>
                  </a:lnTo>
                  <a:lnTo>
                    <a:pt x="187628" y="565693"/>
                  </a:lnTo>
                  <a:lnTo>
                    <a:pt x="187628" y="395986"/>
                  </a:lnTo>
                  <a:lnTo>
                    <a:pt x="187628" y="11314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436191" y="3706876"/>
            <a:ext cx="1072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𝑚</a:t>
            </a:r>
            <a:r>
              <a:rPr sz="1600" spc="7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6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5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node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before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2776" y="369067"/>
            <a:ext cx="528523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2776" y="1302809"/>
            <a:ext cx="7828280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740" marR="5080" indent="-320040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perform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message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passing not only</a:t>
            </a:r>
            <a:r>
              <a:rPr sz="3200" spc="-5" dirty="0">
                <a:latin typeface="Calibri"/>
                <a:cs typeface="Calibri"/>
              </a:rPr>
              <a:t> on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path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graph,</a:t>
            </a:r>
            <a:r>
              <a:rPr sz="3200" dirty="0">
                <a:latin typeface="Calibri"/>
                <a:cs typeface="Calibri"/>
              </a:rPr>
              <a:t> but </a:t>
            </a:r>
            <a:r>
              <a:rPr sz="3200" spc="-5" dirty="0">
                <a:latin typeface="Calibri"/>
                <a:cs typeface="Calibri"/>
              </a:rPr>
              <a:t>also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tree-structured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0186" y="2982015"/>
            <a:ext cx="4859020" cy="10102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32740" marR="5080" indent="-320040">
              <a:lnSpc>
                <a:spcPct val="101899"/>
              </a:lnSpc>
              <a:spcBef>
                <a:spcPts val="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Define</a:t>
            </a:r>
            <a:r>
              <a:rPr sz="3200" spc="-15" dirty="0">
                <a:latin typeface="Calibri"/>
                <a:cs typeface="Calibri"/>
              </a:rPr>
              <a:t> order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message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passing</a:t>
            </a:r>
            <a:r>
              <a:rPr sz="3200" spc="-20" dirty="0">
                <a:latin typeface="Calibri"/>
                <a:cs typeface="Calibri"/>
              </a:rPr>
              <a:t> from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leaves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root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59748" y="2969315"/>
            <a:ext cx="476250" cy="473075"/>
            <a:chOff x="6135748" y="2969314"/>
            <a:chExt cx="476250" cy="473075"/>
          </a:xfrm>
        </p:grpSpPr>
        <p:sp>
          <p:nvSpPr>
            <p:cNvPr id="6" name="object 6"/>
            <p:cNvSpPr/>
            <p:nvPr/>
          </p:nvSpPr>
          <p:spPr>
            <a:xfrm>
              <a:off x="6148448" y="29820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8448" y="298201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17214" y="30566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19646" y="3807330"/>
            <a:ext cx="476250" cy="473075"/>
            <a:chOff x="5295646" y="3807329"/>
            <a:chExt cx="476250" cy="473075"/>
          </a:xfrm>
        </p:grpSpPr>
        <p:sp>
          <p:nvSpPr>
            <p:cNvPr id="10" name="object 10"/>
            <p:cNvSpPr/>
            <p:nvPr/>
          </p:nvSpPr>
          <p:spPr>
            <a:xfrm>
              <a:off x="5308346" y="3820029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4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08346" y="3820029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77111" y="38948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578398" y="3807329"/>
            <a:ext cx="476250" cy="473075"/>
            <a:chOff x="7054398" y="3807328"/>
            <a:chExt cx="476250" cy="473075"/>
          </a:xfrm>
        </p:grpSpPr>
        <p:sp>
          <p:nvSpPr>
            <p:cNvPr id="14" name="object 14"/>
            <p:cNvSpPr/>
            <p:nvPr/>
          </p:nvSpPr>
          <p:spPr>
            <a:xfrm>
              <a:off x="7067098" y="3820028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67098" y="3820028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35863" y="38948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59748" y="4725630"/>
            <a:ext cx="476250" cy="473075"/>
            <a:chOff x="6135748" y="4725629"/>
            <a:chExt cx="476250" cy="473075"/>
          </a:xfrm>
        </p:grpSpPr>
        <p:sp>
          <p:nvSpPr>
            <p:cNvPr id="18" name="object 18"/>
            <p:cNvSpPr/>
            <p:nvPr/>
          </p:nvSpPr>
          <p:spPr>
            <a:xfrm>
              <a:off x="6148448" y="4738329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4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48448" y="4738329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817214" y="481228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608640" y="4725629"/>
            <a:ext cx="476250" cy="473075"/>
            <a:chOff x="8084640" y="4725628"/>
            <a:chExt cx="476250" cy="473075"/>
          </a:xfrm>
        </p:grpSpPr>
        <p:sp>
          <p:nvSpPr>
            <p:cNvPr id="22" name="object 22"/>
            <p:cNvSpPr/>
            <p:nvPr/>
          </p:nvSpPr>
          <p:spPr>
            <a:xfrm>
              <a:off x="8097340" y="4738328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97340" y="4738328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766107" y="481228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818086" y="5558814"/>
            <a:ext cx="476250" cy="473075"/>
            <a:chOff x="5294086" y="5558813"/>
            <a:chExt cx="476250" cy="473075"/>
          </a:xfrm>
        </p:grpSpPr>
        <p:sp>
          <p:nvSpPr>
            <p:cNvPr id="26" name="object 26"/>
            <p:cNvSpPr/>
            <p:nvPr/>
          </p:nvSpPr>
          <p:spPr>
            <a:xfrm>
              <a:off x="5306786" y="557151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06786" y="557151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975552" y="564438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521482" y="5624373"/>
            <a:ext cx="476250" cy="473075"/>
            <a:chOff x="6997482" y="5624372"/>
            <a:chExt cx="476250" cy="473075"/>
          </a:xfrm>
        </p:grpSpPr>
        <p:sp>
          <p:nvSpPr>
            <p:cNvPr id="30" name="object 30"/>
            <p:cNvSpPr/>
            <p:nvPr/>
          </p:nvSpPr>
          <p:spPr>
            <a:xfrm>
              <a:off x="7010182" y="5637072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10182" y="5637072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78948" y="571144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99338" y="3429699"/>
            <a:ext cx="2504440" cy="2289175"/>
          </a:xfrm>
          <a:custGeom>
            <a:avLst/>
            <a:gdLst/>
            <a:ahLst/>
            <a:cxnLst/>
            <a:rect l="l" t="t" r="r" b="b"/>
            <a:pathLst>
              <a:path w="2504440" h="2289175">
                <a:moveTo>
                  <a:pt x="698525" y="1756308"/>
                </a:moveTo>
                <a:lnTo>
                  <a:pt x="603377" y="1767840"/>
                </a:lnTo>
                <a:lnTo>
                  <a:pt x="619137" y="1791677"/>
                </a:lnTo>
                <a:lnTo>
                  <a:pt x="1803" y="2199817"/>
                </a:lnTo>
                <a:lnTo>
                  <a:pt x="0" y="2208682"/>
                </a:lnTo>
                <a:lnTo>
                  <a:pt x="8699" y="2221839"/>
                </a:lnTo>
                <a:lnTo>
                  <a:pt x="17564" y="2223655"/>
                </a:lnTo>
                <a:lnTo>
                  <a:pt x="634898" y="1815503"/>
                </a:lnTo>
                <a:lnTo>
                  <a:pt x="650659" y="1839341"/>
                </a:lnTo>
                <a:lnTo>
                  <a:pt x="685190" y="1779435"/>
                </a:lnTo>
                <a:lnTo>
                  <a:pt x="698525" y="1756308"/>
                </a:lnTo>
                <a:close/>
              </a:path>
              <a:path w="2504440" h="2289175">
                <a:moveTo>
                  <a:pt x="698525" y="0"/>
                </a:moveTo>
                <a:lnTo>
                  <a:pt x="603453" y="12090"/>
                </a:lnTo>
                <a:lnTo>
                  <a:pt x="619353" y="35826"/>
                </a:lnTo>
                <a:lnTo>
                  <a:pt x="3314" y="448411"/>
                </a:lnTo>
                <a:lnTo>
                  <a:pt x="1562" y="457288"/>
                </a:lnTo>
                <a:lnTo>
                  <a:pt x="10350" y="470408"/>
                </a:lnTo>
                <a:lnTo>
                  <a:pt x="19227" y="472160"/>
                </a:lnTo>
                <a:lnTo>
                  <a:pt x="635254" y="59575"/>
                </a:lnTo>
                <a:lnTo>
                  <a:pt x="651154" y="83312"/>
                </a:lnTo>
                <a:lnTo>
                  <a:pt x="685177" y="23482"/>
                </a:lnTo>
                <a:lnTo>
                  <a:pt x="698525" y="0"/>
                </a:lnTo>
                <a:close/>
              </a:path>
              <a:path w="2504440" h="2289175">
                <a:moveTo>
                  <a:pt x="1417053" y="2275052"/>
                </a:moveTo>
                <a:lnTo>
                  <a:pt x="1415681" y="2266111"/>
                </a:lnTo>
                <a:lnTo>
                  <a:pt x="776046" y="1795602"/>
                </a:lnTo>
                <a:lnTo>
                  <a:pt x="785723" y="1782457"/>
                </a:lnTo>
                <a:lnTo>
                  <a:pt x="792988" y="1772577"/>
                </a:lnTo>
                <a:lnTo>
                  <a:pt x="698525" y="1756308"/>
                </a:lnTo>
                <a:lnTo>
                  <a:pt x="742188" y="1841639"/>
                </a:lnTo>
                <a:lnTo>
                  <a:pt x="759117" y="1818614"/>
                </a:lnTo>
                <a:lnTo>
                  <a:pt x="1398752" y="2289124"/>
                </a:lnTo>
                <a:lnTo>
                  <a:pt x="1407693" y="2287765"/>
                </a:lnTo>
                <a:lnTo>
                  <a:pt x="1417053" y="2275052"/>
                </a:lnTo>
                <a:close/>
              </a:path>
              <a:path w="2504440" h="2289175">
                <a:moveTo>
                  <a:pt x="1474089" y="456488"/>
                </a:moveTo>
                <a:lnTo>
                  <a:pt x="1471904" y="447713"/>
                </a:lnTo>
                <a:lnTo>
                  <a:pt x="779373" y="31877"/>
                </a:lnTo>
                <a:lnTo>
                  <a:pt x="786231" y="20459"/>
                </a:lnTo>
                <a:lnTo>
                  <a:pt x="794092" y="7378"/>
                </a:lnTo>
                <a:lnTo>
                  <a:pt x="698525" y="0"/>
                </a:lnTo>
                <a:lnTo>
                  <a:pt x="749960" y="80873"/>
                </a:lnTo>
                <a:lnTo>
                  <a:pt x="764667" y="56375"/>
                </a:lnTo>
                <a:lnTo>
                  <a:pt x="1457185" y="472211"/>
                </a:lnTo>
                <a:lnTo>
                  <a:pt x="1465961" y="470014"/>
                </a:lnTo>
                <a:lnTo>
                  <a:pt x="1474089" y="456488"/>
                </a:lnTo>
                <a:close/>
              </a:path>
              <a:path w="2504440" h="2289175">
                <a:moveTo>
                  <a:pt x="1617179" y="838009"/>
                </a:moveTo>
                <a:lnTo>
                  <a:pt x="1522425" y="852449"/>
                </a:lnTo>
                <a:lnTo>
                  <a:pt x="1538909" y="875792"/>
                </a:lnTo>
                <a:lnTo>
                  <a:pt x="843241" y="1367078"/>
                </a:lnTo>
                <a:lnTo>
                  <a:pt x="841705" y="1375994"/>
                </a:lnTo>
                <a:lnTo>
                  <a:pt x="850811" y="1388884"/>
                </a:lnTo>
                <a:lnTo>
                  <a:pt x="859726" y="1390421"/>
                </a:lnTo>
                <a:lnTo>
                  <a:pt x="1555394" y="899134"/>
                </a:lnTo>
                <a:lnTo>
                  <a:pt x="1571879" y="922477"/>
                </a:lnTo>
                <a:lnTo>
                  <a:pt x="1603781" y="862990"/>
                </a:lnTo>
                <a:lnTo>
                  <a:pt x="1617179" y="838009"/>
                </a:lnTo>
                <a:close/>
              </a:path>
              <a:path w="2504440" h="2289175">
                <a:moveTo>
                  <a:pt x="2504325" y="1374965"/>
                </a:moveTo>
                <a:lnTo>
                  <a:pt x="2502230" y="1366164"/>
                </a:lnTo>
                <a:lnTo>
                  <a:pt x="1697672" y="870788"/>
                </a:lnTo>
                <a:lnTo>
                  <a:pt x="1704822" y="859167"/>
                </a:lnTo>
                <a:lnTo>
                  <a:pt x="1712645" y="846455"/>
                </a:lnTo>
                <a:lnTo>
                  <a:pt x="1617179" y="838009"/>
                </a:lnTo>
                <a:lnTo>
                  <a:pt x="1667700" y="919454"/>
                </a:lnTo>
                <a:lnTo>
                  <a:pt x="1682686" y="895121"/>
                </a:lnTo>
                <a:lnTo>
                  <a:pt x="2487257" y="1390497"/>
                </a:lnTo>
                <a:lnTo>
                  <a:pt x="2496058" y="1388402"/>
                </a:lnTo>
                <a:lnTo>
                  <a:pt x="2504325" y="13749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24000" y="1021080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803" y="353272"/>
            <a:ext cx="6193536" cy="55473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288320" y="2610087"/>
            <a:ext cx="476250" cy="473075"/>
            <a:chOff x="3764320" y="2610086"/>
            <a:chExt cx="476250" cy="473075"/>
          </a:xfrm>
        </p:grpSpPr>
        <p:sp>
          <p:nvSpPr>
            <p:cNvPr id="8" name="object 8"/>
            <p:cNvSpPr/>
            <p:nvPr/>
          </p:nvSpPr>
          <p:spPr>
            <a:xfrm>
              <a:off x="3777020" y="2622786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7020" y="2622786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45787" y="26969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48218" y="3448101"/>
            <a:ext cx="476250" cy="473075"/>
            <a:chOff x="2924218" y="3448100"/>
            <a:chExt cx="476250" cy="473075"/>
          </a:xfrm>
        </p:grpSpPr>
        <p:sp>
          <p:nvSpPr>
            <p:cNvPr id="12" name="object 12"/>
            <p:cNvSpPr/>
            <p:nvPr/>
          </p:nvSpPr>
          <p:spPr>
            <a:xfrm>
              <a:off x="2936918" y="346080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4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36918" y="346080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05684" y="35351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06969" y="3448100"/>
            <a:ext cx="476250" cy="473075"/>
            <a:chOff x="4682969" y="3448099"/>
            <a:chExt cx="476250" cy="473075"/>
          </a:xfrm>
        </p:grpSpPr>
        <p:sp>
          <p:nvSpPr>
            <p:cNvPr id="16" name="object 16"/>
            <p:cNvSpPr/>
            <p:nvPr/>
          </p:nvSpPr>
          <p:spPr>
            <a:xfrm>
              <a:off x="4695669" y="3460799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95669" y="3460799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64435" y="35351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88320" y="4366403"/>
            <a:ext cx="476250" cy="473075"/>
            <a:chOff x="3764320" y="4366402"/>
            <a:chExt cx="476250" cy="473075"/>
          </a:xfrm>
        </p:grpSpPr>
        <p:sp>
          <p:nvSpPr>
            <p:cNvPr id="20" name="object 20"/>
            <p:cNvSpPr/>
            <p:nvPr/>
          </p:nvSpPr>
          <p:spPr>
            <a:xfrm>
              <a:off x="3777020" y="4379102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77020" y="4379102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45787" y="44526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12568" y="3070461"/>
            <a:ext cx="5001260" cy="2668270"/>
            <a:chOff x="1188568" y="3070461"/>
            <a:chExt cx="5001260" cy="2668270"/>
          </a:xfrm>
        </p:grpSpPr>
        <p:sp>
          <p:nvSpPr>
            <p:cNvPr id="24" name="object 24"/>
            <p:cNvSpPr/>
            <p:nvPr/>
          </p:nvSpPr>
          <p:spPr>
            <a:xfrm>
              <a:off x="3305480" y="3070466"/>
              <a:ext cx="1616075" cy="1390650"/>
            </a:xfrm>
            <a:custGeom>
              <a:avLst/>
              <a:gdLst/>
              <a:ahLst/>
              <a:cxnLst/>
              <a:rect l="l" t="t" r="r" b="b"/>
              <a:pathLst>
                <a:path w="1616075" h="1390650">
                  <a:moveTo>
                    <a:pt x="696963" y="0"/>
                  </a:moveTo>
                  <a:lnTo>
                    <a:pt x="601878" y="12090"/>
                  </a:lnTo>
                  <a:lnTo>
                    <a:pt x="617778" y="35839"/>
                  </a:lnTo>
                  <a:lnTo>
                    <a:pt x="1752" y="448424"/>
                  </a:lnTo>
                  <a:lnTo>
                    <a:pt x="0" y="457288"/>
                  </a:lnTo>
                  <a:lnTo>
                    <a:pt x="8775" y="470408"/>
                  </a:lnTo>
                  <a:lnTo>
                    <a:pt x="17653" y="472160"/>
                  </a:lnTo>
                  <a:lnTo>
                    <a:pt x="633679" y="59575"/>
                  </a:lnTo>
                  <a:lnTo>
                    <a:pt x="649592" y="83312"/>
                  </a:lnTo>
                  <a:lnTo>
                    <a:pt x="683602" y="23495"/>
                  </a:lnTo>
                  <a:lnTo>
                    <a:pt x="696963" y="0"/>
                  </a:lnTo>
                  <a:close/>
                </a:path>
                <a:path w="1616075" h="1390650">
                  <a:moveTo>
                    <a:pt x="1472514" y="456488"/>
                  </a:moveTo>
                  <a:lnTo>
                    <a:pt x="1470329" y="447713"/>
                  </a:lnTo>
                  <a:lnTo>
                    <a:pt x="777811" y="31877"/>
                  </a:lnTo>
                  <a:lnTo>
                    <a:pt x="784669" y="20459"/>
                  </a:lnTo>
                  <a:lnTo>
                    <a:pt x="792518" y="7378"/>
                  </a:lnTo>
                  <a:lnTo>
                    <a:pt x="696963" y="0"/>
                  </a:lnTo>
                  <a:lnTo>
                    <a:pt x="748385" y="80873"/>
                  </a:lnTo>
                  <a:lnTo>
                    <a:pt x="763092" y="56375"/>
                  </a:lnTo>
                  <a:lnTo>
                    <a:pt x="1455623" y="472211"/>
                  </a:lnTo>
                  <a:lnTo>
                    <a:pt x="1464398" y="470014"/>
                  </a:lnTo>
                  <a:lnTo>
                    <a:pt x="1472514" y="456488"/>
                  </a:lnTo>
                  <a:close/>
                </a:path>
                <a:path w="1616075" h="1390650">
                  <a:moveTo>
                    <a:pt x="1615605" y="838009"/>
                  </a:moveTo>
                  <a:lnTo>
                    <a:pt x="1520863" y="852449"/>
                  </a:lnTo>
                  <a:lnTo>
                    <a:pt x="1537347" y="875792"/>
                  </a:lnTo>
                  <a:lnTo>
                    <a:pt x="841667" y="1367078"/>
                  </a:lnTo>
                  <a:lnTo>
                    <a:pt x="840143" y="1375994"/>
                  </a:lnTo>
                  <a:lnTo>
                    <a:pt x="849236" y="1388884"/>
                  </a:lnTo>
                  <a:lnTo>
                    <a:pt x="858151" y="1390421"/>
                  </a:lnTo>
                  <a:lnTo>
                    <a:pt x="1553832" y="899134"/>
                  </a:lnTo>
                  <a:lnTo>
                    <a:pt x="1570316" y="922477"/>
                  </a:lnTo>
                  <a:lnTo>
                    <a:pt x="1602206" y="863003"/>
                  </a:lnTo>
                  <a:lnTo>
                    <a:pt x="1615605" y="838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25914" y="4379101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25914" y="4379101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21094" y="3908474"/>
              <a:ext cx="887730" cy="553085"/>
            </a:xfrm>
            <a:custGeom>
              <a:avLst/>
              <a:gdLst/>
              <a:ahLst/>
              <a:cxnLst/>
              <a:rect l="l" t="t" r="r" b="b"/>
              <a:pathLst>
                <a:path w="887729" h="553085">
                  <a:moveTo>
                    <a:pt x="80487" y="32779"/>
                  </a:moveTo>
                  <a:lnTo>
                    <a:pt x="65506" y="57111"/>
                  </a:lnTo>
                  <a:lnTo>
                    <a:pt x="870071" y="552489"/>
                  </a:lnTo>
                  <a:lnTo>
                    <a:pt x="878873" y="550396"/>
                  </a:lnTo>
                  <a:lnTo>
                    <a:pt x="887147" y="536958"/>
                  </a:lnTo>
                  <a:lnTo>
                    <a:pt x="885054" y="528157"/>
                  </a:lnTo>
                  <a:lnTo>
                    <a:pt x="80487" y="32779"/>
                  </a:lnTo>
                  <a:close/>
                </a:path>
                <a:path w="887729" h="553085">
                  <a:moveTo>
                    <a:pt x="0" y="0"/>
                  </a:moveTo>
                  <a:lnTo>
                    <a:pt x="50524" y="81445"/>
                  </a:lnTo>
                  <a:lnTo>
                    <a:pt x="65506" y="57111"/>
                  </a:lnTo>
                  <a:lnTo>
                    <a:pt x="46621" y="45483"/>
                  </a:lnTo>
                  <a:lnTo>
                    <a:pt x="44527" y="36683"/>
                  </a:lnTo>
                  <a:lnTo>
                    <a:pt x="52802" y="23244"/>
                  </a:lnTo>
                  <a:lnTo>
                    <a:pt x="61602" y="21151"/>
                  </a:lnTo>
                  <a:lnTo>
                    <a:pt x="87647" y="21151"/>
                  </a:lnTo>
                  <a:lnTo>
                    <a:pt x="95469" y="8446"/>
                  </a:lnTo>
                  <a:lnTo>
                    <a:pt x="0" y="0"/>
                  </a:lnTo>
                  <a:close/>
                </a:path>
                <a:path w="887729" h="553085">
                  <a:moveTo>
                    <a:pt x="61602" y="21151"/>
                  </a:moveTo>
                  <a:lnTo>
                    <a:pt x="52802" y="23244"/>
                  </a:lnTo>
                  <a:lnTo>
                    <a:pt x="44527" y="36683"/>
                  </a:lnTo>
                  <a:lnTo>
                    <a:pt x="46621" y="45483"/>
                  </a:lnTo>
                  <a:lnTo>
                    <a:pt x="65506" y="57111"/>
                  </a:lnTo>
                  <a:lnTo>
                    <a:pt x="80487" y="32779"/>
                  </a:lnTo>
                  <a:lnTo>
                    <a:pt x="61602" y="21151"/>
                  </a:lnTo>
                  <a:close/>
                </a:path>
                <a:path w="887729" h="553085">
                  <a:moveTo>
                    <a:pt x="87647" y="21151"/>
                  </a:moveTo>
                  <a:lnTo>
                    <a:pt x="61602" y="21151"/>
                  </a:lnTo>
                  <a:lnTo>
                    <a:pt x="80487" y="32779"/>
                  </a:lnTo>
                  <a:lnTo>
                    <a:pt x="87647" y="21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35357" y="521228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5"/>
                  </a:lnTo>
                  <a:lnTo>
                    <a:pt x="99388" y="409447"/>
                  </a:lnTo>
                  <a:lnTo>
                    <a:pt x="137679" y="430085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5"/>
                  </a:lnTo>
                  <a:lnTo>
                    <a:pt x="351462" y="409447"/>
                  </a:lnTo>
                  <a:lnTo>
                    <a:pt x="384824" y="382115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49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35357" y="521228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03912" y="4826777"/>
              <a:ext cx="699135" cy="467359"/>
            </a:xfrm>
            <a:custGeom>
              <a:avLst/>
              <a:gdLst/>
              <a:ahLst/>
              <a:cxnLst/>
              <a:rect l="l" t="t" r="r" b="b"/>
              <a:pathLst>
                <a:path w="699135" h="467360">
                  <a:moveTo>
                    <a:pt x="619143" y="35358"/>
                  </a:moveTo>
                  <a:lnTo>
                    <a:pt x="1808" y="443500"/>
                  </a:lnTo>
                  <a:lnTo>
                    <a:pt x="0" y="452365"/>
                  </a:lnTo>
                  <a:lnTo>
                    <a:pt x="8703" y="465529"/>
                  </a:lnTo>
                  <a:lnTo>
                    <a:pt x="17567" y="467337"/>
                  </a:lnTo>
                  <a:lnTo>
                    <a:pt x="634903" y="59194"/>
                  </a:lnTo>
                  <a:lnTo>
                    <a:pt x="619143" y="35358"/>
                  </a:lnTo>
                  <a:close/>
                </a:path>
                <a:path w="699135" h="467360">
                  <a:moveTo>
                    <a:pt x="685199" y="23126"/>
                  </a:moveTo>
                  <a:lnTo>
                    <a:pt x="637645" y="23126"/>
                  </a:lnTo>
                  <a:lnTo>
                    <a:pt x="646508" y="24935"/>
                  </a:lnTo>
                  <a:lnTo>
                    <a:pt x="655212" y="38100"/>
                  </a:lnTo>
                  <a:lnTo>
                    <a:pt x="653403" y="46963"/>
                  </a:lnTo>
                  <a:lnTo>
                    <a:pt x="634903" y="59194"/>
                  </a:lnTo>
                  <a:lnTo>
                    <a:pt x="650662" y="83031"/>
                  </a:lnTo>
                  <a:lnTo>
                    <a:pt x="685199" y="23126"/>
                  </a:lnTo>
                  <a:close/>
                </a:path>
                <a:path w="699135" h="467360">
                  <a:moveTo>
                    <a:pt x="637645" y="23126"/>
                  </a:moveTo>
                  <a:lnTo>
                    <a:pt x="619143" y="35358"/>
                  </a:lnTo>
                  <a:lnTo>
                    <a:pt x="634903" y="59194"/>
                  </a:lnTo>
                  <a:lnTo>
                    <a:pt x="653403" y="46963"/>
                  </a:lnTo>
                  <a:lnTo>
                    <a:pt x="655212" y="38100"/>
                  </a:lnTo>
                  <a:lnTo>
                    <a:pt x="646508" y="24935"/>
                  </a:lnTo>
                  <a:lnTo>
                    <a:pt x="637645" y="23126"/>
                  </a:lnTo>
                  <a:close/>
                </a:path>
                <a:path w="699135" h="467360">
                  <a:moveTo>
                    <a:pt x="698533" y="0"/>
                  </a:moveTo>
                  <a:lnTo>
                    <a:pt x="603384" y="11522"/>
                  </a:lnTo>
                  <a:lnTo>
                    <a:pt x="619143" y="35358"/>
                  </a:lnTo>
                  <a:lnTo>
                    <a:pt x="637645" y="23126"/>
                  </a:lnTo>
                  <a:lnTo>
                    <a:pt x="685199" y="23126"/>
                  </a:lnTo>
                  <a:lnTo>
                    <a:pt x="698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38755" y="527784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5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5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38755" y="527784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02445" y="4826777"/>
              <a:ext cx="718820" cy="533400"/>
            </a:xfrm>
            <a:custGeom>
              <a:avLst/>
              <a:gdLst/>
              <a:ahLst/>
              <a:cxnLst/>
              <a:rect l="l" t="t" r="r" b="b"/>
              <a:pathLst>
                <a:path w="718820" h="533400">
                  <a:moveTo>
                    <a:pt x="77520" y="39286"/>
                  </a:moveTo>
                  <a:lnTo>
                    <a:pt x="60588" y="62304"/>
                  </a:lnTo>
                  <a:lnTo>
                    <a:pt x="700224" y="532811"/>
                  </a:lnTo>
                  <a:lnTo>
                    <a:pt x="709167" y="531449"/>
                  </a:lnTo>
                  <a:lnTo>
                    <a:pt x="718519" y="518736"/>
                  </a:lnTo>
                  <a:lnTo>
                    <a:pt x="717156" y="509794"/>
                  </a:lnTo>
                  <a:lnTo>
                    <a:pt x="77520" y="39286"/>
                  </a:lnTo>
                  <a:close/>
                </a:path>
                <a:path w="718820" h="533400">
                  <a:moveTo>
                    <a:pt x="0" y="0"/>
                  </a:moveTo>
                  <a:lnTo>
                    <a:pt x="43657" y="85322"/>
                  </a:lnTo>
                  <a:lnTo>
                    <a:pt x="60588" y="62304"/>
                  </a:lnTo>
                  <a:lnTo>
                    <a:pt x="42722" y="49162"/>
                  </a:lnTo>
                  <a:lnTo>
                    <a:pt x="41360" y="40219"/>
                  </a:lnTo>
                  <a:lnTo>
                    <a:pt x="50712" y="27506"/>
                  </a:lnTo>
                  <a:lnTo>
                    <a:pt x="59654" y="26144"/>
                  </a:lnTo>
                  <a:lnTo>
                    <a:pt x="87187" y="26144"/>
                  </a:lnTo>
                  <a:lnTo>
                    <a:pt x="94452" y="16267"/>
                  </a:lnTo>
                  <a:lnTo>
                    <a:pt x="0" y="0"/>
                  </a:lnTo>
                  <a:close/>
                </a:path>
                <a:path w="718820" h="533400">
                  <a:moveTo>
                    <a:pt x="59654" y="26144"/>
                  </a:moveTo>
                  <a:lnTo>
                    <a:pt x="50712" y="27506"/>
                  </a:lnTo>
                  <a:lnTo>
                    <a:pt x="41360" y="40219"/>
                  </a:lnTo>
                  <a:lnTo>
                    <a:pt x="42722" y="49162"/>
                  </a:lnTo>
                  <a:lnTo>
                    <a:pt x="60588" y="62304"/>
                  </a:lnTo>
                  <a:lnTo>
                    <a:pt x="77520" y="39286"/>
                  </a:lnTo>
                  <a:lnTo>
                    <a:pt x="59654" y="26144"/>
                  </a:lnTo>
                  <a:close/>
                </a:path>
                <a:path w="718820" h="533400">
                  <a:moveTo>
                    <a:pt x="87187" y="26144"/>
                  </a:moveTo>
                  <a:lnTo>
                    <a:pt x="59654" y="26144"/>
                  </a:lnTo>
                  <a:lnTo>
                    <a:pt x="77520" y="39286"/>
                  </a:lnTo>
                  <a:lnTo>
                    <a:pt x="87187" y="26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93331" y="4766636"/>
              <a:ext cx="2395855" cy="349885"/>
            </a:xfrm>
            <a:custGeom>
              <a:avLst/>
              <a:gdLst/>
              <a:ahLst/>
              <a:cxnLst/>
              <a:rect l="l" t="t" r="r" b="b"/>
              <a:pathLst>
                <a:path w="2395854" h="349885">
                  <a:moveTo>
                    <a:pt x="1832162" y="0"/>
                  </a:moveTo>
                  <a:lnTo>
                    <a:pt x="58303" y="0"/>
                  </a:lnTo>
                  <a:lnTo>
                    <a:pt x="35609" y="4581"/>
                  </a:lnTo>
                  <a:lnTo>
                    <a:pt x="17076" y="17076"/>
                  </a:lnTo>
                  <a:lnTo>
                    <a:pt x="4581" y="35609"/>
                  </a:lnTo>
                  <a:lnTo>
                    <a:pt x="0" y="58303"/>
                  </a:lnTo>
                  <a:lnTo>
                    <a:pt x="0" y="291517"/>
                  </a:lnTo>
                  <a:lnTo>
                    <a:pt x="4581" y="314211"/>
                  </a:lnTo>
                  <a:lnTo>
                    <a:pt x="17076" y="332744"/>
                  </a:lnTo>
                  <a:lnTo>
                    <a:pt x="35609" y="345239"/>
                  </a:lnTo>
                  <a:lnTo>
                    <a:pt x="58303" y="349821"/>
                  </a:lnTo>
                  <a:lnTo>
                    <a:pt x="1832162" y="349821"/>
                  </a:lnTo>
                  <a:lnTo>
                    <a:pt x="1854856" y="345239"/>
                  </a:lnTo>
                  <a:lnTo>
                    <a:pt x="1873389" y="332744"/>
                  </a:lnTo>
                  <a:lnTo>
                    <a:pt x="1885884" y="314211"/>
                  </a:lnTo>
                  <a:lnTo>
                    <a:pt x="1890466" y="291517"/>
                  </a:lnTo>
                  <a:lnTo>
                    <a:pt x="2291848" y="291517"/>
                  </a:lnTo>
                  <a:lnTo>
                    <a:pt x="1890466" y="204062"/>
                  </a:lnTo>
                  <a:lnTo>
                    <a:pt x="1890466" y="58303"/>
                  </a:lnTo>
                  <a:lnTo>
                    <a:pt x="1885884" y="35609"/>
                  </a:lnTo>
                  <a:lnTo>
                    <a:pt x="1873389" y="17076"/>
                  </a:lnTo>
                  <a:lnTo>
                    <a:pt x="1854856" y="4581"/>
                  </a:lnTo>
                  <a:lnTo>
                    <a:pt x="1832162" y="0"/>
                  </a:lnTo>
                  <a:close/>
                </a:path>
                <a:path w="2395854" h="349885">
                  <a:moveTo>
                    <a:pt x="2291848" y="291517"/>
                  </a:moveTo>
                  <a:lnTo>
                    <a:pt x="1890466" y="291517"/>
                  </a:lnTo>
                  <a:lnTo>
                    <a:pt x="2395390" y="314077"/>
                  </a:lnTo>
                  <a:lnTo>
                    <a:pt x="2291848" y="291517"/>
                  </a:lnTo>
                  <a:close/>
                </a:path>
              </a:pathLst>
            </a:custGeom>
            <a:solidFill>
              <a:srgbClr val="A0D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93331" y="4766636"/>
              <a:ext cx="2395855" cy="349885"/>
            </a:xfrm>
            <a:custGeom>
              <a:avLst/>
              <a:gdLst/>
              <a:ahLst/>
              <a:cxnLst/>
              <a:rect l="l" t="t" r="r" b="b"/>
              <a:pathLst>
                <a:path w="2395854" h="349885">
                  <a:moveTo>
                    <a:pt x="0" y="58304"/>
                  </a:moveTo>
                  <a:lnTo>
                    <a:pt x="4581" y="35609"/>
                  </a:lnTo>
                  <a:lnTo>
                    <a:pt x="17076" y="17076"/>
                  </a:lnTo>
                  <a:lnTo>
                    <a:pt x="35609" y="4581"/>
                  </a:lnTo>
                  <a:lnTo>
                    <a:pt x="58303" y="0"/>
                  </a:lnTo>
                  <a:lnTo>
                    <a:pt x="1102772" y="0"/>
                  </a:lnTo>
                  <a:lnTo>
                    <a:pt x="1575388" y="0"/>
                  </a:lnTo>
                  <a:lnTo>
                    <a:pt x="1832162" y="0"/>
                  </a:lnTo>
                  <a:lnTo>
                    <a:pt x="1854856" y="4581"/>
                  </a:lnTo>
                  <a:lnTo>
                    <a:pt x="1873389" y="17076"/>
                  </a:lnTo>
                  <a:lnTo>
                    <a:pt x="1885884" y="35609"/>
                  </a:lnTo>
                  <a:lnTo>
                    <a:pt x="1890466" y="58304"/>
                  </a:lnTo>
                  <a:lnTo>
                    <a:pt x="1890466" y="204063"/>
                  </a:lnTo>
                  <a:lnTo>
                    <a:pt x="2395390" y="314077"/>
                  </a:lnTo>
                  <a:lnTo>
                    <a:pt x="1890466" y="291518"/>
                  </a:lnTo>
                  <a:lnTo>
                    <a:pt x="1885884" y="314212"/>
                  </a:lnTo>
                  <a:lnTo>
                    <a:pt x="1873389" y="332745"/>
                  </a:lnTo>
                  <a:lnTo>
                    <a:pt x="1854856" y="345240"/>
                  </a:lnTo>
                  <a:lnTo>
                    <a:pt x="1832162" y="349822"/>
                  </a:lnTo>
                  <a:lnTo>
                    <a:pt x="1575388" y="349822"/>
                  </a:lnTo>
                  <a:lnTo>
                    <a:pt x="1102772" y="349822"/>
                  </a:lnTo>
                  <a:lnTo>
                    <a:pt x="58303" y="349822"/>
                  </a:lnTo>
                  <a:lnTo>
                    <a:pt x="35609" y="345240"/>
                  </a:lnTo>
                  <a:lnTo>
                    <a:pt x="17076" y="332745"/>
                  </a:lnTo>
                  <a:lnTo>
                    <a:pt x="4581" y="314212"/>
                  </a:lnTo>
                  <a:lnTo>
                    <a:pt x="0" y="291518"/>
                  </a:lnTo>
                  <a:lnTo>
                    <a:pt x="0" y="204063"/>
                  </a:lnTo>
                  <a:lnTo>
                    <a:pt x="0" y="583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813147" y="4764532"/>
            <a:ext cx="1670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𝑚</a:t>
            </a:r>
            <a:r>
              <a:rPr sz="1600" spc="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25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descendant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957967" y="4872637"/>
            <a:ext cx="2419350" cy="359410"/>
            <a:chOff x="4433967" y="4872637"/>
            <a:chExt cx="2419350" cy="359410"/>
          </a:xfrm>
        </p:grpSpPr>
        <p:sp>
          <p:nvSpPr>
            <p:cNvPr id="38" name="object 38"/>
            <p:cNvSpPr/>
            <p:nvPr/>
          </p:nvSpPr>
          <p:spPr>
            <a:xfrm>
              <a:off x="4438729" y="4877399"/>
              <a:ext cx="2409825" cy="349885"/>
            </a:xfrm>
            <a:custGeom>
              <a:avLst/>
              <a:gdLst/>
              <a:ahLst/>
              <a:cxnLst/>
              <a:rect l="l" t="t" r="r" b="b"/>
              <a:pathLst>
                <a:path w="2409825" h="349885">
                  <a:moveTo>
                    <a:pt x="2409362" y="291518"/>
                  </a:moveTo>
                  <a:lnTo>
                    <a:pt x="425450" y="291518"/>
                  </a:lnTo>
                  <a:lnTo>
                    <a:pt x="430031" y="314213"/>
                  </a:lnTo>
                  <a:lnTo>
                    <a:pt x="442526" y="332745"/>
                  </a:lnTo>
                  <a:lnTo>
                    <a:pt x="461059" y="345240"/>
                  </a:lnTo>
                  <a:lnTo>
                    <a:pt x="483754" y="349822"/>
                  </a:lnTo>
                  <a:lnTo>
                    <a:pt x="2351058" y="349822"/>
                  </a:lnTo>
                  <a:lnTo>
                    <a:pt x="2373753" y="345240"/>
                  </a:lnTo>
                  <a:lnTo>
                    <a:pt x="2392285" y="332745"/>
                  </a:lnTo>
                  <a:lnTo>
                    <a:pt x="2404780" y="314213"/>
                  </a:lnTo>
                  <a:lnTo>
                    <a:pt x="2409362" y="291518"/>
                  </a:lnTo>
                  <a:close/>
                </a:path>
                <a:path w="2409825" h="349885">
                  <a:moveTo>
                    <a:pt x="2351058" y="0"/>
                  </a:moveTo>
                  <a:lnTo>
                    <a:pt x="483754" y="0"/>
                  </a:lnTo>
                  <a:lnTo>
                    <a:pt x="461059" y="4582"/>
                  </a:lnTo>
                  <a:lnTo>
                    <a:pt x="442526" y="17077"/>
                  </a:lnTo>
                  <a:lnTo>
                    <a:pt x="430031" y="35610"/>
                  </a:lnTo>
                  <a:lnTo>
                    <a:pt x="425450" y="58305"/>
                  </a:lnTo>
                  <a:lnTo>
                    <a:pt x="425450" y="204063"/>
                  </a:lnTo>
                  <a:lnTo>
                    <a:pt x="0" y="235419"/>
                  </a:lnTo>
                  <a:lnTo>
                    <a:pt x="425450" y="291519"/>
                  </a:lnTo>
                  <a:lnTo>
                    <a:pt x="2409362" y="291518"/>
                  </a:lnTo>
                  <a:lnTo>
                    <a:pt x="2409362" y="58305"/>
                  </a:lnTo>
                  <a:lnTo>
                    <a:pt x="2404780" y="35610"/>
                  </a:lnTo>
                  <a:lnTo>
                    <a:pt x="2392285" y="17077"/>
                  </a:lnTo>
                  <a:lnTo>
                    <a:pt x="2373753" y="4582"/>
                  </a:lnTo>
                  <a:lnTo>
                    <a:pt x="2351058" y="0"/>
                  </a:lnTo>
                  <a:close/>
                </a:path>
              </a:pathLst>
            </a:custGeom>
            <a:solidFill>
              <a:srgbClr val="A0D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38729" y="4877399"/>
              <a:ext cx="2409825" cy="349885"/>
            </a:xfrm>
            <a:custGeom>
              <a:avLst/>
              <a:gdLst/>
              <a:ahLst/>
              <a:cxnLst/>
              <a:rect l="l" t="t" r="r" b="b"/>
              <a:pathLst>
                <a:path w="2409825" h="349885">
                  <a:moveTo>
                    <a:pt x="425450" y="58304"/>
                  </a:moveTo>
                  <a:lnTo>
                    <a:pt x="430031" y="35609"/>
                  </a:lnTo>
                  <a:lnTo>
                    <a:pt x="442527" y="17077"/>
                  </a:lnTo>
                  <a:lnTo>
                    <a:pt x="461059" y="4581"/>
                  </a:lnTo>
                  <a:lnTo>
                    <a:pt x="483754" y="0"/>
                  </a:lnTo>
                  <a:lnTo>
                    <a:pt x="756102" y="0"/>
                  </a:lnTo>
                  <a:lnTo>
                    <a:pt x="1252080" y="0"/>
                  </a:lnTo>
                  <a:lnTo>
                    <a:pt x="2351058" y="0"/>
                  </a:lnTo>
                  <a:lnTo>
                    <a:pt x="2373752" y="4581"/>
                  </a:lnTo>
                  <a:lnTo>
                    <a:pt x="2392285" y="17077"/>
                  </a:lnTo>
                  <a:lnTo>
                    <a:pt x="2404781" y="35609"/>
                  </a:lnTo>
                  <a:lnTo>
                    <a:pt x="2409363" y="58304"/>
                  </a:lnTo>
                  <a:lnTo>
                    <a:pt x="2409363" y="204063"/>
                  </a:lnTo>
                  <a:lnTo>
                    <a:pt x="2409363" y="291519"/>
                  </a:lnTo>
                  <a:lnTo>
                    <a:pt x="2404781" y="314212"/>
                  </a:lnTo>
                  <a:lnTo>
                    <a:pt x="2392285" y="332744"/>
                  </a:lnTo>
                  <a:lnTo>
                    <a:pt x="2373752" y="345240"/>
                  </a:lnTo>
                  <a:lnTo>
                    <a:pt x="2351058" y="349822"/>
                  </a:lnTo>
                  <a:lnTo>
                    <a:pt x="1252080" y="349822"/>
                  </a:lnTo>
                  <a:lnTo>
                    <a:pt x="756102" y="349822"/>
                  </a:lnTo>
                  <a:lnTo>
                    <a:pt x="483754" y="349822"/>
                  </a:lnTo>
                  <a:lnTo>
                    <a:pt x="461059" y="345240"/>
                  </a:lnTo>
                  <a:lnTo>
                    <a:pt x="442527" y="332744"/>
                  </a:lnTo>
                  <a:lnTo>
                    <a:pt x="430031" y="314212"/>
                  </a:lnTo>
                  <a:lnTo>
                    <a:pt x="425450" y="291517"/>
                  </a:lnTo>
                  <a:lnTo>
                    <a:pt x="0" y="235419"/>
                  </a:lnTo>
                  <a:lnTo>
                    <a:pt x="425450" y="204063"/>
                  </a:lnTo>
                  <a:lnTo>
                    <a:pt x="425450" y="583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483996" y="4452621"/>
            <a:ext cx="1670050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algn="ctr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180"/>
              </a:spcBef>
            </a:pPr>
            <a:r>
              <a:rPr sz="1600" dirty="0">
                <a:latin typeface="Cambria Math"/>
                <a:cs typeface="Cambria Math"/>
              </a:rPr>
              <a:t>𝑚</a:t>
            </a:r>
            <a:r>
              <a:rPr sz="1600" spc="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25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descendant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40863" y="4004544"/>
            <a:ext cx="2357755" cy="568325"/>
            <a:chOff x="1416862" y="4004543"/>
            <a:chExt cx="2357755" cy="568325"/>
          </a:xfrm>
        </p:grpSpPr>
        <p:sp>
          <p:nvSpPr>
            <p:cNvPr id="42" name="object 42"/>
            <p:cNvSpPr/>
            <p:nvPr/>
          </p:nvSpPr>
          <p:spPr>
            <a:xfrm>
              <a:off x="1421625" y="4009306"/>
              <a:ext cx="2348230" cy="558800"/>
            </a:xfrm>
            <a:custGeom>
              <a:avLst/>
              <a:gdLst/>
              <a:ahLst/>
              <a:cxnLst/>
              <a:rect l="l" t="t" r="r" b="b"/>
              <a:pathLst>
                <a:path w="2348229" h="558800">
                  <a:moveTo>
                    <a:pt x="2069894" y="0"/>
                  </a:moveTo>
                  <a:lnTo>
                    <a:pt x="93088" y="0"/>
                  </a:lnTo>
                  <a:lnTo>
                    <a:pt x="56853" y="7315"/>
                  </a:lnTo>
                  <a:lnTo>
                    <a:pt x="27264" y="27265"/>
                  </a:lnTo>
                  <a:lnTo>
                    <a:pt x="7315" y="56854"/>
                  </a:lnTo>
                  <a:lnTo>
                    <a:pt x="0" y="93088"/>
                  </a:lnTo>
                  <a:lnTo>
                    <a:pt x="0" y="465430"/>
                  </a:lnTo>
                  <a:lnTo>
                    <a:pt x="7315" y="501662"/>
                  </a:lnTo>
                  <a:lnTo>
                    <a:pt x="27264" y="531251"/>
                  </a:lnTo>
                  <a:lnTo>
                    <a:pt x="56853" y="551201"/>
                  </a:lnTo>
                  <a:lnTo>
                    <a:pt x="93088" y="558516"/>
                  </a:lnTo>
                  <a:lnTo>
                    <a:pt x="2069894" y="558516"/>
                  </a:lnTo>
                  <a:lnTo>
                    <a:pt x="2106128" y="551201"/>
                  </a:lnTo>
                  <a:lnTo>
                    <a:pt x="2135717" y="531251"/>
                  </a:lnTo>
                  <a:lnTo>
                    <a:pt x="2155667" y="501662"/>
                  </a:lnTo>
                  <a:lnTo>
                    <a:pt x="2162982" y="465428"/>
                  </a:lnTo>
                  <a:lnTo>
                    <a:pt x="2318352" y="465428"/>
                  </a:lnTo>
                  <a:lnTo>
                    <a:pt x="2162982" y="325801"/>
                  </a:lnTo>
                  <a:lnTo>
                    <a:pt x="2162982" y="93088"/>
                  </a:lnTo>
                  <a:lnTo>
                    <a:pt x="2155667" y="56854"/>
                  </a:lnTo>
                  <a:lnTo>
                    <a:pt x="2135717" y="27265"/>
                  </a:lnTo>
                  <a:lnTo>
                    <a:pt x="2106128" y="7315"/>
                  </a:lnTo>
                  <a:lnTo>
                    <a:pt x="2069894" y="0"/>
                  </a:lnTo>
                  <a:close/>
                </a:path>
                <a:path w="2348229" h="558800">
                  <a:moveTo>
                    <a:pt x="2318352" y="465428"/>
                  </a:moveTo>
                  <a:lnTo>
                    <a:pt x="2162982" y="465428"/>
                  </a:lnTo>
                  <a:lnTo>
                    <a:pt x="2347917" y="491998"/>
                  </a:lnTo>
                  <a:lnTo>
                    <a:pt x="2318352" y="465428"/>
                  </a:lnTo>
                  <a:close/>
                </a:path>
              </a:pathLst>
            </a:custGeom>
            <a:solidFill>
              <a:srgbClr val="E66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21625" y="4009306"/>
              <a:ext cx="2348230" cy="558800"/>
            </a:xfrm>
            <a:custGeom>
              <a:avLst/>
              <a:gdLst/>
              <a:ahLst/>
              <a:cxnLst/>
              <a:rect l="l" t="t" r="r" b="b"/>
              <a:pathLst>
                <a:path w="2348229" h="558800">
                  <a:moveTo>
                    <a:pt x="0" y="93088"/>
                  </a:moveTo>
                  <a:lnTo>
                    <a:pt x="7315" y="56854"/>
                  </a:lnTo>
                  <a:lnTo>
                    <a:pt x="27264" y="27265"/>
                  </a:lnTo>
                  <a:lnTo>
                    <a:pt x="56854" y="7315"/>
                  </a:lnTo>
                  <a:lnTo>
                    <a:pt x="93088" y="0"/>
                  </a:lnTo>
                  <a:lnTo>
                    <a:pt x="1261740" y="0"/>
                  </a:lnTo>
                  <a:lnTo>
                    <a:pt x="1802486" y="0"/>
                  </a:lnTo>
                  <a:lnTo>
                    <a:pt x="2069895" y="0"/>
                  </a:lnTo>
                  <a:lnTo>
                    <a:pt x="2106129" y="7315"/>
                  </a:lnTo>
                  <a:lnTo>
                    <a:pt x="2135718" y="27265"/>
                  </a:lnTo>
                  <a:lnTo>
                    <a:pt x="2155667" y="56854"/>
                  </a:lnTo>
                  <a:lnTo>
                    <a:pt x="2162983" y="93088"/>
                  </a:lnTo>
                  <a:lnTo>
                    <a:pt x="2162983" y="325801"/>
                  </a:lnTo>
                  <a:lnTo>
                    <a:pt x="2347918" y="491997"/>
                  </a:lnTo>
                  <a:lnTo>
                    <a:pt x="2162983" y="465430"/>
                  </a:lnTo>
                  <a:lnTo>
                    <a:pt x="2155667" y="501662"/>
                  </a:lnTo>
                  <a:lnTo>
                    <a:pt x="2135718" y="531252"/>
                  </a:lnTo>
                  <a:lnTo>
                    <a:pt x="2106129" y="551201"/>
                  </a:lnTo>
                  <a:lnTo>
                    <a:pt x="2069895" y="558517"/>
                  </a:lnTo>
                  <a:lnTo>
                    <a:pt x="1802486" y="558517"/>
                  </a:lnTo>
                  <a:lnTo>
                    <a:pt x="1261740" y="558517"/>
                  </a:lnTo>
                  <a:lnTo>
                    <a:pt x="93088" y="558517"/>
                  </a:lnTo>
                  <a:lnTo>
                    <a:pt x="56854" y="551201"/>
                  </a:lnTo>
                  <a:lnTo>
                    <a:pt x="27264" y="531252"/>
                  </a:lnTo>
                  <a:lnTo>
                    <a:pt x="7315" y="501662"/>
                  </a:lnTo>
                  <a:lnTo>
                    <a:pt x="0" y="465428"/>
                  </a:lnTo>
                  <a:lnTo>
                    <a:pt x="0" y="325801"/>
                  </a:lnTo>
                  <a:lnTo>
                    <a:pt x="0" y="930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051630" y="4018789"/>
            <a:ext cx="1588135" cy="43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95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Update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belief:</a:t>
            </a:r>
            <a:endParaRPr sz="1400">
              <a:latin typeface="Arial"/>
              <a:cs typeface="Arial"/>
            </a:endParaRPr>
          </a:p>
          <a:p>
            <a:pPr marL="373380">
              <a:lnSpc>
                <a:spcPts val="1735"/>
              </a:lnSpc>
            </a:pP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7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8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3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04124" y="5309426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07520" y="5373434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 idx="4294967295"/>
          </p:nvPr>
        </p:nvSpPr>
        <p:spPr>
          <a:xfrm>
            <a:off x="1244764" y="1377318"/>
            <a:ext cx="809818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Update</a:t>
            </a:r>
            <a:r>
              <a:rPr sz="3600" spc="-20" dirty="0"/>
              <a:t> </a:t>
            </a:r>
            <a:r>
              <a:rPr sz="3600" spc="-15" dirty="0"/>
              <a:t>beliefs </a:t>
            </a:r>
            <a:r>
              <a:rPr sz="3600" dirty="0"/>
              <a:t>in</a:t>
            </a:r>
            <a:r>
              <a:rPr sz="3600" spc="-10" dirty="0"/>
              <a:t> </a:t>
            </a:r>
            <a:r>
              <a:rPr sz="3600" spc="-15" dirty="0"/>
              <a:t>tree</a:t>
            </a:r>
            <a:r>
              <a:rPr sz="3600" spc="-20" dirty="0"/>
              <a:t> </a:t>
            </a:r>
            <a:r>
              <a:rPr sz="3600" spc="-10" dirty="0"/>
              <a:t>structure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24000" y="1021080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103" y="323433"/>
            <a:ext cx="6193536" cy="55473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288320" y="2610087"/>
            <a:ext cx="476250" cy="473075"/>
            <a:chOff x="3764320" y="2610086"/>
            <a:chExt cx="476250" cy="473075"/>
          </a:xfrm>
        </p:grpSpPr>
        <p:sp>
          <p:nvSpPr>
            <p:cNvPr id="8" name="object 8"/>
            <p:cNvSpPr/>
            <p:nvPr/>
          </p:nvSpPr>
          <p:spPr>
            <a:xfrm>
              <a:off x="3777020" y="2622786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7020" y="2622786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45787" y="26969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1</a:t>
            </a:r>
            <a:endParaRPr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48218" y="3448101"/>
            <a:ext cx="476250" cy="473075"/>
            <a:chOff x="2924218" y="3448100"/>
            <a:chExt cx="476250" cy="473075"/>
          </a:xfrm>
        </p:grpSpPr>
        <p:sp>
          <p:nvSpPr>
            <p:cNvPr id="12" name="object 12"/>
            <p:cNvSpPr/>
            <p:nvPr/>
          </p:nvSpPr>
          <p:spPr>
            <a:xfrm>
              <a:off x="2936918" y="346080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4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36918" y="346080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05684" y="35351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06969" y="3448100"/>
            <a:ext cx="476250" cy="473075"/>
            <a:chOff x="4682969" y="3448099"/>
            <a:chExt cx="476250" cy="473075"/>
          </a:xfrm>
        </p:grpSpPr>
        <p:sp>
          <p:nvSpPr>
            <p:cNvPr id="16" name="object 16"/>
            <p:cNvSpPr/>
            <p:nvPr/>
          </p:nvSpPr>
          <p:spPr>
            <a:xfrm>
              <a:off x="4695669" y="3460799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95669" y="3460799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64435" y="35351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88320" y="4366403"/>
            <a:ext cx="476250" cy="473075"/>
            <a:chOff x="3764320" y="4366402"/>
            <a:chExt cx="476250" cy="473075"/>
          </a:xfrm>
        </p:grpSpPr>
        <p:sp>
          <p:nvSpPr>
            <p:cNvPr id="20" name="object 20"/>
            <p:cNvSpPr/>
            <p:nvPr/>
          </p:nvSpPr>
          <p:spPr>
            <a:xfrm>
              <a:off x="3777020" y="4379102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77020" y="4379102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45787" y="44526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237214" y="4366401"/>
            <a:ext cx="476250" cy="473075"/>
            <a:chOff x="5713214" y="4366400"/>
            <a:chExt cx="476250" cy="473075"/>
          </a:xfrm>
        </p:grpSpPr>
        <p:sp>
          <p:nvSpPr>
            <p:cNvPr id="24" name="object 24"/>
            <p:cNvSpPr/>
            <p:nvPr/>
          </p:nvSpPr>
          <p:spPr>
            <a:xfrm>
              <a:off x="5725914" y="437910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25914" y="437910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94680" y="44526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89428" y="2943826"/>
            <a:ext cx="4543425" cy="2794635"/>
            <a:chOff x="1265427" y="2943825"/>
            <a:chExt cx="4543425" cy="2794635"/>
          </a:xfrm>
        </p:grpSpPr>
        <p:sp>
          <p:nvSpPr>
            <p:cNvPr id="28" name="object 28"/>
            <p:cNvSpPr/>
            <p:nvPr/>
          </p:nvSpPr>
          <p:spPr>
            <a:xfrm>
              <a:off x="3305480" y="3070466"/>
              <a:ext cx="2503170" cy="1390650"/>
            </a:xfrm>
            <a:custGeom>
              <a:avLst/>
              <a:gdLst/>
              <a:ahLst/>
              <a:cxnLst/>
              <a:rect l="l" t="t" r="r" b="b"/>
              <a:pathLst>
                <a:path w="2503170" h="1390650">
                  <a:moveTo>
                    <a:pt x="696963" y="0"/>
                  </a:moveTo>
                  <a:lnTo>
                    <a:pt x="601878" y="12090"/>
                  </a:lnTo>
                  <a:lnTo>
                    <a:pt x="617778" y="35839"/>
                  </a:lnTo>
                  <a:lnTo>
                    <a:pt x="1752" y="448424"/>
                  </a:lnTo>
                  <a:lnTo>
                    <a:pt x="0" y="457288"/>
                  </a:lnTo>
                  <a:lnTo>
                    <a:pt x="8775" y="470408"/>
                  </a:lnTo>
                  <a:lnTo>
                    <a:pt x="17653" y="472160"/>
                  </a:lnTo>
                  <a:lnTo>
                    <a:pt x="633679" y="59575"/>
                  </a:lnTo>
                  <a:lnTo>
                    <a:pt x="649592" y="83312"/>
                  </a:lnTo>
                  <a:lnTo>
                    <a:pt x="683602" y="23495"/>
                  </a:lnTo>
                  <a:lnTo>
                    <a:pt x="696963" y="0"/>
                  </a:lnTo>
                  <a:close/>
                </a:path>
                <a:path w="2503170" h="1390650">
                  <a:moveTo>
                    <a:pt x="1472514" y="456488"/>
                  </a:moveTo>
                  <a:lnTo>
                    <a:pt x="1470329" y="447713"/>
                  </a:lnTo>
                  <a:lnTo>
                    <a:pt x="777811" y="31877"/>
                  </a:lnTo>
                  <a:lnTo>
                    <a:pt x="784669" y="20459"/>
                  </a:lnTo>
                  <a:lnTo>
                    <a:pt x="792518" y="7378"/>
                  </a:lnTo>
                  <a:lnTo>
                    <a:pt x="696963" y="0"/>
                  </a:lnTo>
                  <a:lnTo>
                    <a:pt x="748385" y="80873"/>
                  </a:lnTo>
                  <a:lnTo>
                    <a:pt x="763092" y="56375"/>
                  </a:lnTo>
                  <a:lnTo>
                    <a:pt x="1455623" y="472211"/>
                  </a:lnTo>
                  <a:lnTo>
                    <a:pt x="1464398" y="470014"/>
                  </a:lnTo>
                  <a:lnTo>
                    <a:pt x="1472514" y="456488"/>
                  </a:lnTo>
                  <a:close/>
                </a:path>
                <a:path w="2503170" h="1390650">
                  <a:moveTo>
                    <a:pt x="1615605" y="838009"/>
                  </a:moveTo>
                  <a:lnTo>
                    <a:pt x="1520863" y="852449"/>
                  </a:lnTo>
                  <a:lnTo>
                    <a:pt x="1537347" y="875792"/>
                  </a:lnTo>
                  <a:lnTo>
                    <a:pt x="841667" y="1367078"/>
                  </a:lnTo>
                  <a:lnTo>
                    <a:pt x="840143" y="1375994"/>
                  </a:lnTo>
                  <a:lnTo>
                    <a:pt x="849236" y="1388884"/>
                  </a:lnTo>
                  <a:lnTo>
                    <a:pt x="858151" y="1390421"/>
                  </a:lnTo>
                  <a:lnTo>
                    <a:pt x="1553832" y="899134"/>
                  </a:lnTo>
                  <a:lnTo>
                    <a:pt x="1570316" y="922477"/>
                  </a:lnTo>
                  <a:lnTo>
                    <a:pt x="1602206" y="863003"/>
                  </a:lnTo>
                  <a:lnTo>
                    <a:pt x="1615605" y="838009"/>
                  </a:lnTo>
                  <a:close/>
                </a:path>
                <a:path w="2503170" h="1390650">
                  <a:moveTo>
                    <a:pt x="2502751" y="1374978"/>
                  </a:moveTo>
                  <a:lnTo>
                    <a:pt x="2500668" y="1366177"/>
                  </a:lnTo>
                  <a:lnTo>
                    <a:pt x="1696097" y="870788"/>
                  </a:lnTo>
                  <a:lnTo>
                    <a:pt x="1703260" y="859167"/>
                  </a:lnTo>
                  <a:lnTo>
                    <a:pt x="1711083" y="846455"/>
                  </a:lnTo>
                  <a:lnTo>
                    <a:pt x="1615605" y="838009"/>
                  </a:lnTo>
                  <a:lnTo>
                    <a:pt x="1666138" y="919454"/>
                  </a:lnTo>
                  <a:lnTo>
                    <a:pt x="1681111" y="895121"/>
                  </a:lnTo>
                  <a:lnTo>
                    <a:pt x="2485682" y="1390497"/>
                  </a:lnTo>
                  <a:lnTo>
                    <a:pt x="2494483" y="1388414"/>
                  </a:lnTo>
                  <a:lnTo>
                    <a:pt x="2502751" y="13749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35357" y="521228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5"/>
                  </a:lnTo>
                  <a:lnTo>
                    <a:pt x="99388" y="409447"/>
                  </a:lnTo>
                  <a:lnTo>
                    <a:pt x="137679" y="430085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5"/>
                  </a:lnTo>
                  <a:lnTo>
                    <a:pt x="351462" y="409447"/>
                  </a:lnTo>
                  <a:lnTo>
                    <a:pt x="384824" y="382115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49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35357" y="521228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3912" y="4826777"/>
              <a:ext cx="699135" cy="467359"/>
            </a:xfrm>
            <a:custGeom>
              <a:avLst/>
              <a:gdLst/>
              <a:ahLst/>
              <a:cxnLst/>
              <a:rect l="l" t="t" r="r" b="b"/>
              <a:pathLst>
                <a:path w="699135" h="467360">
                  <a:moveTo>
                    <a:pt x="619143" y="35358"/>
                  </a:moveTo>
                  <a:lnTo>
                    <a:pt x="1808" y="443500"/>
                  </a:lnTo>
                  <a:lnTo>
                    <a:pt x="0" y="452365"/>
                  </a:lnTo>
                  <a:lnTo>
                    <a:pt x="8703" y="465529"/>
                  </a:lnTo>
                  <a:lnTo>
                    <a:pt x="17567" y="467337"/>
                  </a:lnTo>
                  <a:lnTo>
                    <a:pt x="634903" y="59194"/>
                  </a:lnTo>
                  <a:lnTo>
                    <a:pt x="619143" y="35358"/>
                  </a:lnTo>
                  <a:close/>
                </a:path>
                <a:path w="699135" h="467360">
                  <a:moveTo>
                    <a:pt x="685199" y="23126"/>
                  </a:moveTo>
                  <a:lnTo>
                    <a:pt x="637645" y="23126"/>
                  </a:lnTo>
                  <a:lnTo>
                    <a:pt x="646508" y="24935"/>
                  </a:lnTo>
                  <a:lnTo>
                    <a:pt x="655212" y="38100"/>
                  </a:lnTo>
                  <a:lnTo>
                    <a:pt x="653403" y="46963"/>
                  </a:lnTo>
                  <a:lnTo>
                    <a:pt x="634903" y="59194"/>
                  </a:lnTo>
                  <a:lnTo>
                    <a:pt x="650662" y="83031"/>
                  </a:lnTo>
                  <a:lnTo>
                    <a:pt x="685199" y="23126"/>
                  </a:lnTo>
                  <a:close/>
                </a:path>
                <a:path w="699135" h="467360">
                  <a:moveTo>
                    <a:pt x="637645" y="23126"/>
                  </a:moveTo>
                  <a:lnTo>
                    <a:pt x="619143" y="35358"/>
                  </a:lnTo>
                  <a:lnTo>
                    <a:pt x="634903" y="59194"/>
                  </a:lnTo>
                  <a:lnTo>
                    <a:pt x="653403" y="46963"/>
                  </a:lnTo>
                  <a:lnTo>
                    <a:pt x="655212" y="38100"/>
                  </a:lnTo>
                  <a:lnTo>
                    <a:pt x="646508" y="24935"/>
                  </a:lnTo>
                  <a:lnTo>
                    <a:pt x="637645" y="23126"/>
                  </a:lnTo>
                  <a:close/>
                </a:path>
                <a:path w="699135" h="467360">
                  <a:moveTo>
                    <a:pt x="698533" y="0"/>
                  </a:moveTo>
                  <a:lnTo>
                    <a:pt x="603384" y="11522"/>
                  </a:lnTo>
                  <a:lnTo>
                    <a:pt x="619143" y="35358"/>
                  </a:lnTo>
                  <a:lnTo>
                    <a:pt x="637645" y="23126"/>
                  </a:lnTo>
                  <a:lnTo>
                    <a:pt x="685199" y="23126"/>
                  </a:lnTo>
                  <a:lnTo>
                    <a:pt x="698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38755" y="527784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8" y="98687"/>
                  </a:lnTo>
                  <a:lnTo>
                    <a:pt x="17714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4" y="310965"/>
                  </a:lnTo>
                  <a:lnTo>
                    <a:pt x="38498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5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5"/>
                  </a:lnTo>
                  <a:lnTo>
                    <a:pt x="351461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1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38755" y="5277844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2445" y="4826777"/>
              <a:ext cx="718820" cy="533400"/>
            </a:xfrm>
            <a:custGeom>
              <a:avLst/>
              <a:gdLst/>
              <a:ahLst/>
              <a:cxnLst/>
              <a:rect l="l" t="t" r="r" b="b"/>
              <a:pathLst>
                <a:path w="718820" h="533400">
                  <a:moveTo>
                    <a:pt x="77520" y="39286"/>
                  </a:moveTo>
                  <a:lnTo>
                    <a:pt x="60588" y="62304"/>
                  </a:lnTo>
                  <a:lnTo>
                    <a:pt x="700224" y="532811"/>
                  </a:lnTo>
                  <a:lnTo>
                    <a:pt x="709167" y="531449"/>
                  </a:lnTo>
                  <a:lnTo>
                    <a:pt x="718519" y="518736"/>
                  </a:lnTo>
                  <a:lnTo>
                    <a:pt x="717156" y="509794"/>
                  </a:lnTo>
                  <a:lnTo>
                    <a:pt x="77520" y="39286"/>
                  </a:lnTo>
                  <a:close/>
                </a:path>
                <a:path w="718820" h="533400">
                  <a:moveTo>
                    <a:pt x="0" y="0"/>
                  </a:moveTo>
                  <a:lnTo>
                    <a:pt x="43657" y="85322"/>
                  </a:lnTo>
                  <a:lnTo>
                    <a:pt x="60588" y="62304"/>
                  </a:lnTo>
                  <a:lnTo>
                    <a:pt x="42722" y="49162"/>
                  </a:lnTo>
                  <a:lnTo>
                    <a:pt x="41360" y="40219"/>
                  </a:lnTo>
                  <a:lnTo>
                    <a:pt x="50712" y="27506"/>
                  </a:lnTo>
                  <a:lnTo>
                    <a:pt x="59654" y="26144"/>
                  </a:lnTo>
                  <a:lnTo>
                    <a:pt x="87187" y="26144"/>
                  </a:lnTo>
                  <a:lnTo>
                    <a:pt x="94452" y="16267"/>
                  </a:lnTo>
                  <a:lnTo>
                    <a:pt x="0" y="0"/>
                  </a:lnTo>
                  <a:close/>
                </a:path>
                <a:path w="718820" h="533400">
                  <a:moveTo>
                    <a:pt x="59654" y="26144"/>
                  </a:moveTo>
                  <a:lnTo>
                    <a:pt x="50712" y="27506"/>
                  </a:lnTo>
                  <a:lnTo>
                    <a:pt x="41360" y="40219"/>
                  </a:lnTo>
                  <a:lnTo>
                    <a:pt x="42722" y="49162"/>
                  </a:lnTo>
                  <a:lnTo>
                    <a:pt x="60588" y="62304"/>
                  </a:lnTo>
                  <a:lnTo>
                    <a:pt x="77520" y="39286"/>
                  </a:lnTo>
                  <a:lnTo>
                    <a:pt x="59654" y="26144"/>
                  </a:lnTo>
                  <a:close/>
                </a:path>
                <a:path w="718820" h="533400">
                  <a:moveTo>
                    <a:pt x="87187" y="26144"/>
                  </a:moveTo>
                  <a:lnTo>
                    <a:pt x="59654" y="26144"/>
                  </a:lnTo>
                  <a:lnTo>
                    <a:pt x="77520" y="39286"/>
                  </a:lnTo>
                  <a:lnTo>
                    <a:pt x="87187" y="26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70190" y="2948588"/>
              <a:ext cx="2395855" cy="349885"/>
            </a:xfrm>
            <a:custGeom>
              <a:avLst/>
              <a:gdLst/>
              <a:ahLst/>
              <a:cxnLst/>
              <a:rect l="l" t="t" r="r" b="b"/>
              <a:pathLst>
                <a:path w="2395854" h="349885">
                  <a:moveTo>
                    <a:pt x="1832162" y="0"/>
                  </a:moveTo>
                  <a:lnTo>
                    <a:pt x="58304" y="0"/>
                  </a:lnTo>
                  <a:lnTo>
                    <a:pt x="35609" y="4581"/>
                  </a:lnTo>
                  <a:lnTo>
                    <a:pt x="17076" y="17076"/>
                  </a:lnTo>
                  <a:lnTo>
                    <a:pt x="4581" y="35609"/>
                  </a:lnTo>
                  <a:lnTo>
                    <a:pt x="0" y="58303"/>
                  </a:lnTo>
                  <a:lnTo>
                    <a:pt x="0" y="291518"/>
                  </a:lnTo>
                  <a:lnTo>
                    <a:pt x="4581" y="314212"/>
                  </a:lnTo>
                  <a:lnTo>
                    <a:pt x="17076" y="332744"/>
                  </a:lnTo>
                  <a:lnTo>
                    <a:pt x="35609" y="345239"/>
                  </a:lnTo>
                  <a:lnTo>
                    <a:pt x="58304" y="349821"/>
                  </a:lnTo>
                  <a:lnTo>
                    <a:pt x="1832162" y="349821"/>
                  </a:lnTo>
                  <a:lnTo>
                    <a:pt x="1854857" y="345239"/>
                  </a:lnTo>
                  <a:lnTo>
                    <a:pt x="1873389" y="332744"/>
                  </a:lnTo>
                  <a:lnTo>
                    <a:pt x="1885884" y="314212"/>
                  </a:lnTo>
                  <a:lnTo>
                    <a:pt x="1890466" y="291518"/>
                  </a:lnTo>
                  <a:lnTo>
                    <a:pt x="2291854" y="291518"/>
                  </a:lnTo>
                  <a:lnTo>
                    <a:pt x="1890466" y="204062"/>
                  </a:lnTo>
                  <a:lnTo>
                    <a:pt x="1890466" y="58303"/>
                  </a:lnTo>
                  <a:lnTo>
                    <a:pt x="1885884" y="35609"/>
                  </a:lnTo>
                  <a:lnTo>
                    <a:pt x="1873389" y="17076"/>
                  </a:lnTo>
                  <a:lnTo>
                    <a:pt x="1854857" y="4581"/>
                  </a:lnTo>
                  <a:lnTo>
                    <a:pt x="1832162" y="0"/>
                  </a:lnTo>
                  <a:close/>
                </a:path>
                <a:path w="2395854" h="349885">
                  <a:moveTo>
                    <a:pt x="2291854" y="291518"/>
                  </a:moveTo>
                  <a:lnTo>
                    <a:pt x="1890466" y="291518"/>
                  </a:lnTo>
                  <a:lnTo>
                    <a:pt x="2395391" y="314077"/>
                  </a:lnTo>
                  <a:lnTo>
                    <a:pt x="2291854" y="291518"/>
                  </a:lnTo>
                  <a:close/>
                </a:path>
              </a:pathLst>
            </a:custGeom>
            <a:solidFill>
              <a:srgbClr val="A0D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70190" y="2948588"/>
              <a:ext cx="2395855" cy="349885"/>
            </a:xfrm>
            <a:custGeom>
              <a:avLst/>
              <a:gdLst/>
              <a:ahLst/>
              <a:cxnLst/>
              <a:rect l="l" t="t" r="r" b="b"/>
              <a:pathLst>
                <a:path w="2395854" h="349885">
                  <a:moveTo>
                    <a:pt x="0" y="58304"/>
                  </a:moveTo>
                  <a:lnTo>
                    <a:pt x="4581" y="35609"/>
                  </a:lnTo>
                  <a:lnTo>
                    <a:pt x="17076" y="17076"/>
                  </a:lnTo>
                  <a:lnTo>
                    <a:pt x="35609" y="4581"/>
                  </a:lnTo>
                  <a:lnTo>
                    <a:pt x="58303" y="0"/>
                  </a:lnTo>
                  <a:lnTo>
                    <a:pt x="1102772" y="0"/>
                  </a:lnTo>
                  <a:lnTo>
                    <a:pt x="1575388" y="0"/>
                  </a:lnTo>
                  <a:lnTo>
                    <a:pt x="1832162" y="0"/>
                  </a:lnTo>
                  <a:lnTo>
                    <a:pt x="1854856" y="4581"/>
                  </a:lnTo>
                  <a:lnTo>
                    <a:pt x="1873389" y="17076"/>
                  </a:lnTo>
                  <a:lnTo>
                    <a:pt x="1885884" y="35609"/>
                  </a:lnTo>
                  <a:lnTo>
                    <a:pt x="1890466" y="58304"/>
                  </a:lnTo>
                  <a:lnTo>
                    <a:pt x="1890466" y="204063"/>
                  </a:lnTo>
                  <a:lnTo>
                    <a:pt x="2395390" y="314077"/>
                  </a:lnTo>
                  <a:lnTo>
                    <a:pt x="1890466" y="291518"/>
                  </a:lnTo>
                  <a:lnTo>
                    <a:pt x="1885884" y="314212"/>
                  </a:lnTo>
                  <a:lnTo>
                    <a:pt x="1873389" y="332745"/>
                  </a:lnTo>
                  <a:lnTo>
                    <a:pt x="1854856" y="345240"/>
                  </a:lnTo>
                  <a:lnTo>
                    <a:pt x="1832162" y="349822"/>
                  </a:lnTo>
                  <a:lnTo>
                    <a:pt x="1575388" y="349822"/>
                  </a:lnTo>
                  <a:lnTo>
                    <a:pt x="1102772" y="349822"/>
                  </a:lnTo>
                  <a:lnTo>
                    <a:pt x="58303" y="349822"/>
                  </a:lnTo>
                  <a:lnTo>
                    <a:pt x="35609" y="345240"/>
                  </a:lnTo>
                  <a:lnTo>
                    <a:pt x="17076" y="332745"/>
                  </a:lnTo>
                  <a:lnTo>
                    <a:pt x="4581" y="314212"/>
                  </a:lnTo>
                  <a:lnTo>
                    <a:pt x="0" y="291518"/>
                  </a:lnTo>
                  <a:lnTo>
                    <a:pt x="0" y="204063"/>
                  </a:lnTo>
                  <a:lnTo>
                    <a:pt x="0" y="583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890008" y="2947923"/>
            <a:ext cx="1670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𝑚</a:t>
            </a:r>
            <a:r>
              <a:rPr sz="1600" spc="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25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descendant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903968" y="2816923"/>
            <a:ext cx="2389505" cy="471170"/>
            <a:chOff x="4379967" y="2816923"/>
            <a:chExt cx="2389505" cy="471170"/>
          </a:xfrm>
        </p:grpSpPr>
        <p:sp>
          <p:nvSpPr>
            <p:cNvPr id="39" name="object 39"/>
            <p:cNvSpPr/>
            <p:nvPr/>
          </p:nvSpPr>
          <p:spPr>
            <a:xfrm>
              <a:off x="4384730" y="2821685"/>
              <a:ext cx="2379980" cy="461645"/>
            </a:xfrm>
            <a:custGeom>
              <a:avLst/>
              <a:gdLst/>
              <a:ahLst/>
              <a:cxnLst/>
              <a:rect l="l" t="t" r="r" b="b"/>
              <a:pathLst>
                <a:path w="2379979" h="461645">
                  <a:moveTo>
                    <a:pt x="1222579" y="349821"/>
                  </a:moveTo>
                  <a:lnTo>
                    <a:pt x="726601" y="349821"/>
                  </a:lnTo>
                  <a:lnTo>
                    <a:pt x="0" y="461562"/>
                  </a:lnTo>
                  <a:lnTo>
                    <a:pt x="1222579" y="349821"/>
                  </a:lnTo>
                  <a:close/>
                </a:path>
                <a:path w="2379979" h="461645">
                  <a:moveTo>
                    <a:pt x="2321557" y="0"/>
                  </a:moveTo>
                  <a:lnTo>
                    <a:pt x="454253" y="0"/>
                  </a:lnTo>
                  <a:lnTo>
                    <a:pt x="431558" y="4581"/>
                  </a:lnTo>
                  <a:lnTo>
                    <a:pt x="413026" y="17076"/>
                  </a:lnTo>
                  <a:lnTo>
                    <a:pt x="400530" y="35609"/>
                  </a:lnTo>
                  <a:lnTo>
                    <a:pt x="395949" y="58304"/>
                  </a:lnTo>
                  <a:lnTo>
                    <a:pt x="395949" y="291519"/>
                  </a:lnTo>
                  <a:lnTo>
                    <a:pt x="400530" y="314211"/>
                  </a:lnTo>
                  <a:lnTo>
                    <a:pt x="413026" y="332744"/>
                  </a:lnTo>
                  <a:lnTo>
                    <a:pt x="431558" y="345239"/>
                  </a:lnTo>
                  <a:lnTo>
                    <a:pt x="454253" y="349821"/>
                  </a:lnTo>
                  <a:lnTo>
                    <a:pt x="2321557" y="349821"/>
                  </a:lnTo>
                  <a:lnTo>
                    <a:pt x="2362784" y="332744"/>
                  </a:lnTo>
                  <a:lnTo>
                    <a:pt x="2379861" y="291519"/>
                  </a:lnTo>
                  <a:lnTo>
                    <a:pt x="2379861" y="58304"/>
                  </a:lnTo>
                  <a:lnTo>
                    <a:pt x="2375280" y="35609"/>
                  </a:lnTo>
                  <a:lnTo>
                    <a:pt x="2362784" y="17076"/>
                  </a:lnTo>
                  <a:lnTo>
                    <a:pt x="2344252" y="4581"/>
                  </a:lnTo>
                  <a:lnTo>
                    <a:pt x="2321557" y="0"/>
                  </a:lnTo>
                  <a:close/>
                </a:path>
              </a:pathLst>
            </a:custGeom>
            <a:solidFill>
              <a:srgbClr val="A0D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84730" y="2821685"/>
              <a:ext cx="2379980" cy="461645"/>
            </a:xfrm>
            <a:custGeom>
              <a:avLst/>
              <a:gdLst/>
              <a:ahLst/>
              <a:cxnLst/>
              <a:rect l="l" t="t" r="r" b="b"/>
              <a:pathLst>
                <a:path w="2379979" h="461645">
                  <a:moveTo>
                    <a:pt x="395949" y="58304"/>
                  </a:moveTo>
                  <a:lnTo>
                    <a:pt x="400531" y="35609"/>
                  </a:lnTo>
                  <a:lnTo>
                    <a:pt x="413026" y="17077"/>
                  </a:lnTo>
                  <a:lnTo>
                    <a:pt x="431559" y="4581"/>
                  </a:lnTo>
                  <a:lnTo>
                    <a:pt x="454254" y="0"/>
                  </a:lnTo>
                  <a:lnTo>
                    <a:pt x="726601" y="0"/>
                  </a:lnTo>
                  <a:lnTo>
                    <a:pt x="1222579" y="0"/>
                  </a:lnTo>
                  <a:lnTo>
                    <a:pt x="2321557" y="0"/>
                  </a:lnTo>
                  <a:lnTo>
                    <a:pt x="2344252" y="4581"/>
                  </a:lnTo>
                  <a:lnTo>
                    <a:pt x="2362785" y="17077"/>
                  </a:lnTo>
                  <a:lnTo>
                    <a:pt x="2375280" y="35609"/>
                  </a:lnTo>
                  <a:lnTo>
                    <a:pt x="2379862" y="58304"/>
                  </a:lnTo>
                  <a:lnTo>
                    <a:pt x="2379862" y="204063"/>
                  </a:lnTo>
                  <a:lnTo>
                    <a:pt x="2379862" y="291519"/>
                  </a:lnTo>
                  <a:lnTo>
                    <a:pt x="2375280" y="314212"/>
                  </a:lnTo>
                  <a:lnTo>
                    <a:pt x="2362785" y="332744"/>
                  </a:lnTo>
                  <a:lnTo>
                    <a:pt x="2344252" y="345240"/>
                  </a:lnTo>
                  <a:lnTo>
                    <a:pt x="2321557" y="349822"/>
                  </a:lnTo>
                  <a:lnTo>
                    <a:pt x="1222579" y="349822"/>
                  </a:lnTo>
                  <a:lnTo>
                    <a:pt x="0" y="461562"/>
                  </a:lnTo>
                  <a:lnTo>
                    <a:pt x="726601" y="349822"/>
                  </a:lnTo>
                  <a:lnTo>
                    <a:pt x="454254" y="349822"/>
                  </a:lnTo>
                  <a:lnTo>
                    <a:pt x="431559" y="345240"/>
                  </a:lnTo>
                  <a:lnTo>
                    <a:pt x="413026" y="332744"/>
                  </a:lnTo>
                  <a:lnTo>
                    <a:pt x="400531" y="314212"/>
                  </a:lnTo>
                  <a:lnTo>
                    <a:pt x="395949" y="291517"/>
                  </a:lnTo>
                  <a:lnTo>
                    <a:pt x="395949" y="204063"/>
                  </a:lnTo>
                  <a:lnTo>
                    <a:pt x="395949" y="583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400497" y="2819908"/>
            <a:ext cx="1772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𝑚</a:t>
            </a:r>
            <a:r>
              <a:rPr sz="1600" spc="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7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5</a:t>
            </a:r>
            <a:r>
              <a:rPr sz="1600" spc="-25" dirty="0">
                <a:latin typeface="Cambria Math"/>
                <a:cs typeface="Cambria Math"/>
              </a:rPr>
              <a:t> </a:t>
            </a:r>
            <a:r>
              <a:rPr sz="1600" spc="-5" dirty="0">
                <a:latin typeface="Arial"/>
                <a:cs typeface="Arial"/>
              </a:rPr>
              <a:t>descendants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712770" y="1816181"/>
            <a:ext cx="2172970" cy="855980"/>
            <a:chOff x="3188770" y="1816181"/>
            <a:chExt cx="2172970" cy="855980"/>
          </a:xfrm>
        </p:grpSpPr>
        <p:sp>
          <p:nvSpPr>
            <p:cNvPr id="43" name="object 43"/>
            <p:cNvSpPr/>
            <p:nvPr/>
          </p:nvSpPr>
          <p:spPr>
            <a:xfrm>
              <a:off x="3193533" y="1820943"/>
              <a:ext cx="2163445" cy="846455"/>
            </a:xfrm>
            <a:custGeom>
              <a:avLst/>
              <a:gdLst/>
              <a:ahLst/>
              <a:cxnLst/>
              <a:rect l="l" t="t" r="r" b="b"/>
              <a:pathLst>
                <a:path w="2163445" h="846455">
                  <a:moveTo>
                    <a:pt x="901244" y="558516"/>
                  </a:moveTo>
                  <a:lnTo>
                    <a:pt x="360498" y="558516"/>
                  </a:lnTo>
                  <a:lnTo>
                    <a:pt x="637108" y="845957"/>
                  </a:lnTo>
                  <a:lnTo>
                    <a:pt x="901244" y="558516"/>
                  </a:lnTo>
                  <a:close/>
                </a:path>
                <a:path w="2163445" h="846455">
                  <a:moveTo>
                    <a:pt x="2069895" y="0"/>
                  </a:moveTo>
                  <a:lnTo>
                    <a:pt x="93088" y="0"/>
                  </a:lnTo>
                  <a:lnTo>
                    <a:pt x="56854" y="7315"/>
                  </a:lnTo>
                  <a:lnTo>
                    <a:pt x="27265" y="27265"/>
                  </a:lnTo>
                  <a:lnTo>
                    <a:pt x="7315" y="56854"/>
                  </a:lnTo>
                  <a:lnTo>
                    <a:pt x="0" y="93088"/>
                  </a:lnTo>
                  <a:lnTo>
                    <a:pt x="0" y="465430"/>
                  </a:lnTo>
                  <a:lnTo>
                    <a:pt x="7315" y="501662"/>
                  </a:lnTo>
                  <a:lnTo>
                    <a:pt x="27265" y="531252"/>
                  </a:lnTo>
                  <a:lnTo>
                    <a:pt x="56854" y="551201"/>
                  </a:lnTo>
                  <a:lnTo>
                    <a:pt x="93088" y="558516"/>
                  </a:lnTo>
                  <a:lnTo>
                    <a:pt x="2069895" y="558516"/>
                  </a:lnTo>
                  <a:lnTo>
                    <a:pt x="2135718" y="531252"/>
                  </a:lnTo>
                  <a:lnTo>
                    <a:pt x="2162983" y="465430"/>
                  </a:lnTo>
                  <a:lnTo>
                    <a:pt x="2162983" y="93088"/>
                  </a:lnTo>
                  <a:lnTo>
                    <a:pt x="2155668" y="56854"/>
                  </a:lnTo>
                  <a:lnTo>
                    <a:pt x="2135718" y="27265"/>
                  </a:lnTo>
                  <a:lnTo>
                    <a:pt x="2106129" y="7315"/>
                  </a:lnTo>
                  <a:lnTo>
                    <a:pt x="2069895" y="0"/>
                  </a:lnTo>
                  <a:close/>
                </a:path>
              </a:pathLst>
            </a:custGeom>
            <a:solidFill>
              <a:srgbClr val="E66C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93533" y="1820943"/>
              <a:ext cx="2163445" cy="846455"/>
            </a:xfrm>
            <a:custGeom>
              <a:avLst/>
              <a:gdLst/>
              <a:ahLst/>
              <a:cxnLst/>
              <a:rect l="l" t="t" r="r" b="b"/>
              <a:pathLst>
                <a:path w="2163445" h="846455">
                  <a:moveTo>
                    <a:pt x="0" y="93088"/>
                  </a:moveTo>
                  <a:lnTo>
                    <a:pt x="7315" y="56854"/>
                  </a:lnTo>
                  <a:lnTo>
                    <a:pt x="27264" y="27265"/>
                  </a:lnTo>
                  <a:lnTo>
                    <a:pt x="56854" y="7315"/>
                  </a:lnTo>
                  <a:lnTo>
                    <a:pt x="93088" y="0"/>
                  </a:lnTo>
                  <a:lnTo>
                    <a:pt x="360497" y="0"/>
                  </a:lnTo>
                  <a:lnTo>
                    <a:pt x="901243" y="0"/>
                  </a:lnTo>
                  <a:lnTo>
                    <a:pt x="2069895" y="0"/>
                  </a:lnTo>
                  <a:lnTo>
                    <a:pt x="2106129" y="7315"/>
                  </a:lnTo>
                  <a:lnTo>
                    <a:pt x="2135718" y="27265"/>
                  </a:lnTo>
                  <a:lnTo>
                    <a:pt x="2155667" y="56854"/>
                  </a:lnTo>
                  <a:lnTo>
                    <a:pt x="2162983" y="93088"/>
                  </a:lnTo>
                  <a:lnTo>
                    <a:pt x="2162983" y="325801"/>
                  </a:lnTo>
                  <a:lnTo>
                    <a:pt x="2162983" y="465430"/>
                  </a:lnTo>
                  <a:lnTo>
                    <a:pt x="2155667" y="501662"/>
                  </a:lnTo>
                  <a:lnTo>
                    <a:pt x="2135718" y="531252"/>
                  </a:lnTo>
                  <a:lnTo>
                    <a:pt x="2106129" y="551201"/>
                  </a:lnTo>
                  <a:lnTo>
                    <a:pt x="2069895" y="558517"/>
                  </a:lnTo>
                  <a:lnTo>
                    <a:pt x="901243" y="558517"/>
                  </a:lnTo>
                  <a:lnTo>
                    <a:pt x="637107" y="845957"/>
                  </a:lnTo>
                  <a:lnTo>
                    <a:pt x="360497" y="558517"/>
                  </a:lnTo>
                  <a:lnTo>
                    <a:pt x="93088" y="558517"/>
                  </a:lnTo>
                  <a:lnTo>
                    <a:pt x="56854" y="551201"/>
                  </a:lnTo>
                  <a:lnTo>
                    <a:pt x="27264" y="531252"/>
                  </a:lnTo>
                  <a:lnTo>
                    <a:pt x="7315" y="501662"/>
                  </a:lnTo>
                  <a:lnTo>
                    <a:pt x="0" y="465428"/>
                  </a:lnTo>
                  <a:lnTo>
                    <a:pt x="0" y="325801"/>
                  </a:lnTo>
                  <a:lnTo>
                    <a:pt x="0" y="930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823538" y="1830324"/>
            <a:ext cx="1610360" cy="43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95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Update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belief:</a:t>
            </a:r>
            <a:endParaRPr sz="1400">
              <a:latin typeface="Arial"/>
              <a:cs typeface="Arial"/>
            </a:endParaRPr>
          </a:p>
          <a:p>
            <a:pPr marL="351155">
              <a:lnSpc>
                <a:spcPts val="1735"/>
              </a:lnSpc>
            </a:pP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1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5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-1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8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7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04124" y="5309426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07520" y="5373434"/>
            <a:ext cx="1530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 idx="4294967295"/>
          </p:nvPr>
        </p:nvSpPr>
        <p:spPr>
          <a:xfrm>
            <a:off x="1092659" y="1250497"/>
            <a:ext cx="9843247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Update</a:t>
            </a:r>
            <a:r>
              <a:rPr sz="3200" spc="-20" dirty="0"/>
              <a:t> </a:t>
            </a:r>
            <a:r>
              <a:rPr sz="3200" spc="-15" dirty="0"/>
              <a:t>beliefs </a:t>
            </a:r>
            <a:r>
              <a:rPr sz="3200" dirty="0"/>
              <a:t>in</a:t>
            </a:r>
            <a:r>
              <a:rPr sz="3200" spc="-10" dirty="0"/>
              <a:t> </a:t>
            </a:r>
            <a:r>
              <a:rPr sz="3200" spc="-15" dirty="0"/>
              <a:t>tree</a:t>
            </a:r>
            <a:r>
              <a:rPr sz="3200" spc="-20" dirty="0"/>
              <a:t> </a:t>
            </a:r>
            <a:r>
              <a:rPr sz="3200" spc="-10" dirty="0"/>
              <a:t>structure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376" y="384576"/>
            <a:ext cx="7647432" cy="432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36376" y="1463940"/>
            <a:ext cx="445643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Relational classifiers</a:t>
            </a:r>
            <a:endParaRPr sz="32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F0AD00"/>
              </a:buClr>
              <a:buFont typeface="Wingdings 2"/>
              <a:buChar char=""/>
            </a:pPr>
            <a:endParaRPr sz="3150" dirty="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20" dirty="0">
                <a:solidFill>
                  <a:srgbClr val="A6A6A6"/>
                </a:solidFill>
                <a:latin typeface="Calibri"/>
                <a:cs typeface="Calibri"/>
              </a:rPr>
              <a:t>Iterative</a:t>
            </a:r>
            <a:r>
              <a:rPr sz="3200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A6A6A6"/>
                </a:solidFill>
                <a:latin typeface="Calibri"/>
                <a:cs typeface="Calibri"/>
              </a:rPr>
              <a:t>classification</a:t>
            </a:r>
            <a:endParaRPr sz="3200" dirty="0"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F0AD00"/>
              </a:buClr>
              <a:buFont typeface="Wingdings 2"/>
              <a:buChar char=""/>
            </a:pPr>
            <a:endParaRPr sz="3150" dirty="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solidFill>
                  <a:srgbClr val="A6A6A6"/>
                </a:solidFill>
                <a:latin typeface="Calibri"/>
                <a:cs typeface="Calibri"/>
              </a:rPr>
              <a:t>Loopy</a:t>
            </a:r>
            <a:r>
              <a:rPr sz="3200" spc="-4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A6A6A6"/>
                </a:solidFill>
                <a:latin typeface="Calibri"/>
                <a:cs typeface="Calibri"/>
              </a:rPr>
              <a:t>belief</a:t>
            </a:r>
            <a:r>
              <a:rPr sz="3200" spc="-3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A6A6A6"/>
                </a:solidFill>
                <a:latin typeface="Calibri"/>
                <a:cs typeface="Calibri"/>
              </a:rPr>
              <a:t>propagation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8441" y="3139912"/>
            <a:ext cx="85725" cy="539750"/>
          </a:xfrm>
          <a:custGeom>
            <a:avLst/>
            <a:gdLst/>
            <a:ahLst/>
            <a:cxnLst/>
            <a:rect l="l" t="t" r="r" b="b"/>
            <a:pathLst>
              <a:path w="85725" h="539750">
                <a:moveTo>
                  <a:pt x="50753" y="57150"/>
                </a:moveTo>
                <a:lnTo>
                  <a:pt x="34971" y="57150"/>
                </a:lnTo>
                <a:lnTo>
                  <a:pt x="28575" y="63546"/>
                </a:lnTo>
                <a:lnTo>
                  <a:pt x="28574" y="532800"/>
                </a:lnTo>
                <a:lnTo>
                  <a:pt x="34970" y="539196"/>
                </a:lnTo>
                <a:lnTo>
                  <a:pt x="50752" y="539196"/>
                </a:lnTo>
                <a:lnTo>
                  <a:pt x="57149" y="532800"/>
                </a:lnTo>
                <a:lnTo>
                  <a:pt x="57150" y="63546"/>
                </a:lnTo>
                <a:lnTo>
                  <a:pt x="50753" y="57150"/>
                </a:lnTo>
                <a:close/>
              </a:path>
              <a:path w="85725" h="539750">
                <a:moveTo>
                  <a:pt x="42862" y="0"/>
                </a:moveTo>
                <a:lnTo>
                  <a:pt x="0" y="85725"/>
                </a:lnTo>
                <a:lnTo>
                  <a:pt x="28574" y="85725"/>
                </a:lnTo>
                <a:lnTo>
                  <a:pt x="28575" y="63546"/>
                </a:lnTo>
                <a:lnTo>
                  <a:pt x="34971" y="57150"/>
                </a:lnTo>
                <a:lnTo>
                  <a:pt x="71437" y="57150"/>
                </a:lnTo>
                <a:lnTo>
                  <a:pt x="42862" y="0"/>
                </a:lnTo>
                <a:close/>
              </a:path>
              <a:path w="85725" h="539750">
                <a:moveTo>
                  <a:pt x="71437" y="57150"/>
                </a:moveTo>
                <a:lnTo>
                  <a:pt x="50753" y="57150"/>
                </a:lnTo>
                <a:lnTo>
                  <a:pt x="57150" y="63546"/>
                </a:lnTo>
                <a:lnTo>
                  <a:pt x="57149" y="85725"/>
                </a:lnTo>
                <a:lnTo>
                  <a:pt x="85725" y="85725"/>
                </a:lnTo>
                <a:lnTo>
                  <a:pt x="71437" y="57150"/>
                </a:lnTo>
                <a:close/>
              </a:path>
            </a:pathLst>
          </a:custGeom>
          <a:solidFill>
            <a:srgbClr val="6BB7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0721" y="3453081"/>
            <a:ext cx="505459" cy="264795"/>
          </a:xfrm>
          <a:custGeom>
            <a:avLst/>
            <a:gdLst/>
            <a:ahLst/>
            <a:cxnLst/>
            <a:rect l="l" t="t" r="r" b="b"/>
            <a:pathLst>
              <a:path w="505460" h="264795">
                <a:moveTo>
                  <a:pt x="57029" y="187523"/>
                </a:moveTo>
                <a:lnTo>
                  <a:pt x="0" y="264552"/>
                </a:lnTo>
                <a:lnTo>
                  <a:pt x="95841" y="263958"/>
                </a:lnTo>
                <a:lnTo>
                  <a:pt x="88003" y="248521"/>
                </a:lnTo>
                <a:lnTo>
                  <a:pt x="63129" y="248521"/>
                </a:lnTo>
                <a:lnTo>
                  <a:pt x="54528" y="245713"/>
                </a:lnTo>
                <a:lnTo>
                  <a:pt x="47383" y="231641"/>
                </a:lnTo>
                <a:lnTo>
                  <a:pt x="50191" y="223042"/>
                </a:lnTo>
                <a:lnTo>
                  <a:pt x="69966" y="213001"/>
                </a:lnTo>
                <a:lnTo>
                  <a:pt x="57029" y="187523"/>
                </a:lnTo>
                <a:close/>
              </a:path>
              <a:path w="505460" h="264795">
                <a:moveTo>
                  <a:pt x="69966" y="213001"/>
                </a:moveTo>
                <a:lnTo>
                  <a:pt x="50191" y="223042"/>
                </a:lnTo>
                <a:lnTo>
                  <a:pt x="47383" y="231641"/>
                </a:lnTo>
                <a:lnTo>
                  <a:pt x="54528" y="245713"/>
                </a:lnTo>
                <a:lnTo>
                  <a:pt x="63129" y="248521"/>
                </a:lnTo>
                <a:lnTo>
                  <a:pt x="82904" y="238479"/>
                </a:lnTo>
                <a:lnTo>
                  <a:pt x="69966" y="213001"/>
                </a:lnTo>
                <a:close/>
              </a:path>
              <a:path w="505460" h="264795">
                <a:moveTo>
                  <a:pt x="82904" y="238479"/>
                </a:moveTo>
                <a:lnTo>
                  <a:pt x="63129" y="248521"/>
                </a:lnTo>
                <a:lnTo>
                  <a:pt x="88003" y="248521"/>
                </a:lnTo>
                <a:lnTo>
                  <a:pt x="82904" y="238479"/>
                </a:lnTo>
                <a:close/>
              </a:path>
              <a:path w="505460" h="264795">
                <a:moveTo>
                  <a:pt x="489445" y="0"/>
                </a:moveTo>
                <a:lnTo>
                  <a:pt x="69966" y="213001"/>
                </a:lnTo>
                <a:lnTo>
                  <a:pt x="82904" y="238479"/>
                </a:lnTo>
                <a:lnTo>
                  <a:pt x="502382" y="25477"/>
                </a:lnTo>
                <a:lnTo>
                  <a:pt x="505190" y="16878"/>
                </a:lnTo>
                <a:lnTo>
                  <a:pt x="498045" y="2806"/>
                </a:lnTo>
                <a:lnTo>
                  <a:pt x="489445" y="0"/>
                </a:lnTo>
                <a:close/>
              </a:path>
            </a:pathLst>
          </a:custGeom>
          <a:solidFill>
            <a:srgbClr val="C648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1817" y="3900429"/>
            <a:ext cx="495300" cy="160655"/>
          </a:xfrm>
          <a:custGeom>
            <a:avLst/>
            <a:gdLst/>
            <a:ahLst/>
            <a:cxnLst/>
            <a:rect l="l" t="t" r="r" b="b"/>
            <a:pathLst>
              <a:path w="495300" h="160654">
                <a:moveTo>
                  <a:pt x="86563" y="27657"/>
                </a:moveTo>
                <a:lnTo>
                  <a:pt x="79380" y="55314"/>
                </a:lnTo>
                <a:lnTo>
                  <a:pt x="483346" y="160232"/>
                </a:lnTo>
                <a:lnTo>
                  <a:pt x="491147" y="155648"/>
                </a:lnTo>
                <a:lnTo>
                  <a:pt x="495113" y="140374"/>
                </a:lnTo>
                <a:lnTo>
                  <a:pt x="490529" y="132574"/>
                </a:lnTo>
                <a:lnTo>
                  <a:pt x="86563" y="27657"/>
                </a:lnTo>
                <a:close/>
              </a:path>
              <a:path w="495300" h="160654">
                <a:moveTo>
                  <a:pt x="93746" y="0"/>
                </a:moveTo>
                <a:lnTo>
                  <a:pt x="0" y="19936"/>
                </a:lnTo>
                <a:lnTo>
                  <a:pt x="72196" y="82971"/>
                </a:lnTo>
                <a:lnTo>
                  <a:pt x="79380" y="55314"/>
                </a:lnTo>
                <a:lnTo>
                  <a:pt x="57914" y="49739"/>
                </a:lnTo>
                <a:lnTo>
                  <a:pt x="53331" y="41940"/>
                </a:lnTo>
                <a:lnTo>
                  <a:pt x="57297" y="26666"/>
                </a:lnTo>
                <a:lnTo>
                  <a:pt x="65097" y="22082"/>
                </a:lnTo>
                <a:lnTo>
                  <a:pt x="88010" y="22082"/>
                </a:lnTo>
                <a:lnTo>
                  <a:pt x="93746" y="0"/>
                </a:lnTo>
                <a:close/>
              </a:path>
              <a:path w="495300" h="160654">
                <a:moveTo>
                  <a:pt x="65097" y="22082"/>
                </a:moveTo>
                <a:lnTo>
                  <a:pt x="57297" y="26666"/>
                </a:lnTo>
                <a:lnTo>
                  <a:pt x="53331" y="41940"/>
                </a:lnTo>
                <a:lnTo>
                  <a:pt x="57914" y="49739"/>
                </a:lnTo>
                <a:lnTo>
                  <a:pt x="79380" y="55314"/>
                </a:lnTo>
                <a:lnTo>
                  <a:pt x="86563" y="27657"/>
                </a:lnTo>
                <a:lnTo>
                  <a:pt x="65097" y="22082"/>
                </a:lnTo>
                <a:close/>
              </a:path>
              <a:path w="495300" h="160654">
                <a:moveTo>
                  <a:pt x="88010" y="22082"/>
                </a:moveTo>
                <a:lnTo>
                  <a:pt x="65097" y="22082"/>
                </a:lnTo>
                <a:lnTo>
                  <a:pt x="86563" y="27657"/>
                </a:lnTo>
                <a:lnTo>
                  <a:pt x="88010" y="22082"/>
                </a:lnTo>
                <a:close/>
              </a:path>
            </a:pathLst>
          </a:custGeom>
          <a:solidFill>
            <a:srgbClr val="C648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6501" y="4188976"/>
            <a:ext cx="268605" cy="527050"/>
          </a:xfrm>
          <a:custGeom>
            <a:avLst/>
            <a:gdLst/>
            <a:ahLst/>
            <a:cxnLst/>
            <a:rect l="l" t="t" r="r" b="b"/>
            <a:pathLst>
              <a:path w="268605" h="527050">
                <a:moveTo>
                  <a:pt x="51280" y="70613"/>
                </a:moveTo>
                <a:lnTo>
                  <a:pt x="25640" y="83227"/>
                </a:lnTo>
                <a:lnTo>
                  <a:pt x="242469" y="523982"/>
                </a:lnTo>
                <a:lnTo>
                  <a:pt x="251033" y="526898"/>
                </a:lnTo>
                <a:lnTo>
                  <a:pt x="265193" y="519932"/>
                </a:lnTo>
                <a:lnTo>
                  <a:pt x="268109" y="511369"/>
                </a:lnTo>
                <a:lnTo>
                  <a:pt x="51280" y="70613"/>
                </a:lnTo>
                <a:close/>
              </a:path>
              <a:path w="268605" h="527050">
                <a:moveTo>
                  <a:pt x="619" y="0"/>
                </a:moveTo>
                <a:lnTo>
                  <a:pt x="0" y="95841"/>
                </a:lnTo>
                <a:lnTo>
                  <a:pt x="25640" y="83227"/>
                </a:lnTo>
                <a:lnTo>
                  <a:pt x="15850" y="63327"/>
                </a:lnTo>
                <a:lnTo>
                  <a:pt x="18766" y="54763"/>
                </a:lnTo>
                <a:lnTo>
                  <a:pt x="32927" y="47797"/>
                </a:lnTo>
                <a:lnTo>
                  <a:pt x="63500" y="47797"/>
                </a:lnTo>
                <a:lnTo>
                  <a:pt x="619" y="0"/>
                </a:lnTo>
                <a:close/>
              </a:path>
              <a:path w="268605" h="527050">
                <a:moveTo>
                  <a:pt x="32927" y="47797"/>
                </a:moveTo>
                <a:lnTo>
                  <a:pt x="18766" y="54763"/>
                </a:lnTo>
                <a:lnTo>
                  <a:pt x="15850" y="63327"/>
                </a:lnTo>
                <a:lnTo>
                  <a:pt x="25640" y="83227"/>
                </a:lnTo>
                <a:lnTo>
                  <a:pt x="51280" y="70613"/>
                </a:lnTo>
                <a:lnTo>
                  <a:pt x="41490" y="50713"/>
                </a:lnTo>
                <a:lnTo>
                  <a:pt x="32927" y="47797"/>
                </a:lnTo>
                <a:close/>
              </a:path>
              <a:path w="268605" h="527050">
                <a:moveTo>
                  <a:pt x="63500" y="47797"/>
                </a:moveTo>
                <a:lnTo>
                  <a:pt x="32927" y="47797"/>
                </a:lnTo>
                <a:lnTo>
                  <a:pt x="41490" y="50713"/>
                </a:lnTo>
                <a:lnTo>
                  <a:pt x="51280" y="70613"/>
                </a:lnTo>
                <a:lnTo>
                  <a:pt x="76921" y="57999"/>
                </a:lnTo>
                <a:lnTo>
                  <a:pt x="63500" y="47797"/>
                </a:lnTo>
                <a:close/>
              </a:path>
            </a:pathLst>
          </a:custGeom>
          <a:solidFill>
            <a:srgbClr val="C6484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446" y="325621"/>
            <a:ext cx="4907280" cy="5577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5316001" y="1243302"/>
            <a:ext cx="649439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0000"/>
                </a:solidFill>
              </a:rPr>
              <a:t>What</a:t>
            </a:r>
            <a:r>
              <a:rPr sz="3200" spc="-15" dirty="0">
                <a:solidFill>
                  <a:srgbClr val="FF0000"/>
                </a:solidFill>
              </a:rPr>
              <a:t> </a:t>
            </a:r>
            <a:r>
              <a:rPr sz="3200" spc="-5" dirty="0">
                <a:solidFill>
                  <a:srgbClr val="FF0000"/>
                </a:solidFill>
              </a:rPr>
              <a:t>message</a:t>
            </a:r>
            <a:r>
              <a:rPr sz="3200" spc="-15" dirty="0">
                <a:solidFill>
                  <a:srgbClr val="FF0000"/>
                </a:solidFill>
              </a:rPr>
              <a:t> </a:t>
            </a:r>
            <a:r>
              <a:rPr sz="3200" spc="-5" dirty="0">
                <a:solidFill>
                  <a:srgbClr val="FF0000"/>
                </a:solidFill>
              </a:rPr>
              <a:t>will</a:t>
            </a:r>
            <a:r>
              <a:rPr sz="3200" spc="-1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  <a:r>
              <a:rPr sz="3200" spc="10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200" spc="-5" dirty="0">
                <a:solidFill>
                  <a:srgbClr val="FF0000"/>
                </a:solidFill>
              </a:rPr>
              <a:t>send </a:t>
            </a:r>
            <a:r>
              <a:rPr sz="3200" spc="-15" dirty="0">
                <a:solidFill>
                  <a:srgbClr val="FF0000"/>
                </a:solidFill>
              </a:rPr>
              <a:t>to</a:t>
            </a:r>
            <a:r>
              <a:rPr sz="3200" spc="-10" dirty="0">
                <a:solidFill>
                  <a:srgbClr val="FF0000"/>
                </a:solidFill>
              </a:rPr>
              <a:t> </a:t>
            </a:r>
            <a:r>
              <a:rPr sz="3200" spc="25" dirty="0">
                <a:solidFill>
                  <a:srgbClr val="FF0000"/>
                </a:solidFill>
                <a:latin typeface="Cambria Math"/>
                <a:cs typeface="Cambria Math"/>
              </a:rPr>
              <a:t>𝑗</a:t>
            </a:r>
            <a:r>
              <a:rPr sz="3200" spc="25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4294967295"/>
          </p:nvPr>
        </p:nvSpPr>
        <p:spPr>
          <a:xfrm>
            <a:off x="5470509" y="1994584"/>
            <a:ext cx="5340096" cy="245791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69900" marR="407034" indent="-457200">
              <a:lnSpc>
                <a:spcPct val="101899"/>
              </a:lnSpc>
              <a:spcBef>
                <a:spcPts val="25"/>
              </a:spcBef>
              <a:buChar char="-"/>
              <a:tabLst>
                <a:tab pos="469265" algn="l"/>
                <a:tab pos="469900" algn="l"/>
              </a:tabLst>
            </a:pPr>
            <a:r>
              <a:rPr dirty="0"/>
              <a:t>It</a:t>
            </a:r>
            <a:r>
              <a:rPr spc="-10" dirty="0"/>
              <a:t> </a:t>
            </a:r>
            <a:r>
              <a:rPr spc="-5" dirty="0"/>
              <a:t>depends</a:t>
            </a:r>
            <a:r>
              <a:rPr spc="-10" dirty="0"/>
              <a:t> </a:t>
            </a:r>
            <a:r>
              <a:rPr spc="-5" dirty="0"/>
              <a:t>on </a:t>
            </a:r>
            <a:r>
              <a:rPr spc="-10" dirty="0"/>
              <a:t>what</a:t>
            </a:r>
            <a:r>
              <a:rPr spc="10" dirty="0"/>
              <a:t> </a:t>
            </a:r>
            <a:r>
              <a:rPr dirty="0">
                <a:latin typeface="Cambria Math"/>
                <a:cs typeface="Cambria Math"/>
              </a:rPr>
              <a:t>𝑖</a:t>
            </a:r>
            <a:r>
              <a:rPr spc="110" dirty="0">
                <a:latin typeface="Cambria Math"/>
                <a:cs typeface="Cambria Math"/>
              </a:rPr>
              <a:t> </a:t>
            </a:r>
            <a:r>
              <a:rPr spc="-15" dirty="0"/>
              <a:t>hears </a:t>
            </a:r>
            <a:r>
              <a:rPr spc="-710" dirty="0"/>
              <a:t> </a:t>
            </a:r>
            <a:r>
              <a:rPr spc="-20" dirty="0"/>
              <a:t>from</a:t>
            </a:r>
            <a:r>
              <a:rPr dirty="0"/>
              <a:t> its</a:t>
            </a:r>
            <a:r>
              <a:rPr spc="-5" dirty="0"/>
              <a:t> </a:t>
            </a:r>
            <a:r>
              <a:rPr spc="-10" dirty="0"/>
              <a:t>neighbors</a:t>
            </a:r>
          </a:p>
          <a:p>
            <a:pPr marL="469900" indent="-457200">
              <a:lnSpc>
                <a:spcPts val="3790"/>
              </a:lnSpc>
              <a:buChar char="-"/>
              <a:tabLst>
                <a:tab pos="469265" algn="l"/>
                <a:tab pos="469900" algn="l"/>
              </a:tabLst>
            </a:pPr>
            <a:r>
              <a:rPr spc="-15" dirty="0"/>
              <a:t>Each</a:t>
            </a:r>
            <a:r>
              <a:rPr spc="-5" dirty="0"/>
              <a:t> </a:t>
            </a:r>
            <a:r>
              <a:rPr dirty="0"/>
              <a:t>neighbor</a:t>
            </a:r>
            <a:r>
              <a:rPr spc="-15" dirty="0"/>
              <a:t> </a:t>
            </a:r>
            <a:r>
              <a:rPr spc="-5" dirty="0"/>
              <a:t>passes</a:t>
            </a:r>
            <a:r>
              <a:rPr spc="-10" dirty="0"/>
              <a:t> </a:t>
            </a:r>
            <a:r>
              <a:rPr dirty="0"/>
              <a:t>a</a:t>
            </a:r>
          </a:p>
          <a:p>
            <a:pPr marL="469900" marR="5080">
              <a:lnSpc>
                <a:spcPts val="3790"/>
              </a:lnSpc>
              <a:spcBef>
                <a:spcPts val="225"/>
              </a:spcBef>
            </a:pPr>
            <a:r>
              <a:rPr spc="-5" dirty="0"/>
              <a:t>message</a:t>
            </a:r>
            <a:r>
              <a:rPr spc="-20" dirty="0"/>
              <a:t> </a:t>
            </a:r>
            <a:r>
              <a:rPr spc="-15" dirty="0"/>
              <a:t>to</a:t>
            </a:r>
            <a:r>
              <a:rPr spc="-10" dirty="0"/>
              <a:t> </a:t>
            </a:r>
            <a:r>
              <a:rPr dirty="0">
                <a:latin typeface="Cambria Math"/>
                <a:cs typeface="Cambria Math"/>
              </a:rPr>
              <a:t>𝑖</a:t>
            </a:r>
            <a:r>
              <a:rPr spc="105" dirty="0">
                <a:latin typeface="Cambria Math"/>
                <a:cs typeface="Cambria Math"/>
              </a:rPr>
              <a:t> </a:t>
            </a:r>
            <a:r>
              <a:rPr dirty="0"/>
              <a:t>its</a:t>
            </a:r>
            <a:r>
              <a:rPr spc="-15" dirty="0"/>
              <a:t> beliefs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the </a:t>
            </a:r>
            <a:r>
              <a:rPr spc="-710" dirty="0"/>
              <a:t> </a:t>
            </a:r>
            <a:r>
              <a:rPr spc="-30" dirty="0">
                <a:solidFill>
                  <a:srgbClr val="FF0000"/>
                </a:solidFill>
              </a:rPr>
              <a:t>state</a:t>
            </a:r>
            <a:r>
              <a:rPr spc="-1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of </a:t>
            </a:r>
            <a:r>
              <a:rPr dirty="0">
                <a:solidFill>
                  <a:srgbClr val="FF0000"/>
                </a:solidFill>
                <a:latin typeface="Cambria Math"/>
                <a:cs typeface="Cambria Math"/>
              </a:rPr>
              <a:t>𝑖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399262" y="4906269"/>
            <a:ext cx="5482590" cy="1450975"/>
            <a:chOff x="3357562" y="4860059"/>
            <a:chExt cx="5482590" cy="14509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3344" y="4860059"/>
              <a:ext cx="5456248" cy="14503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57562" y="4919416"/>
              <a:ext cx="2864485" cy="1348740"/>
            </a:xfrm>
            <a:custGeom>
              <a:avLst/>
              <a:gdLst/>
              <a:ahLst/>
              <a:cxnLst/>
              <a:rect l="l" t="t" r="r" b="b"/>
              <a:pathLst>
                <a:path w="2864485" h="1348739">
                  <a:moveTo>
                    <a:pt x="2864167" y="0"/>
                  </a:moveTo>
                  <a:lnTo>
                    <a:pt x="0" y="0"/>
                  </a:lnTo>
                  <a:lnTo>
                    <a:pt x="0" y="1348125"/>
                  </a:lnTo>
                  <a:lnTo>
                    <a:pt x="2864167" y="1348125"/>
                  </a:lnTo>
                  <a:lnTo>
                    <a:pt x="2864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393276" y="3664411"/>
            <a:ext cx="476250" cy="473075"/>
            <a:chOff x="869276" y="3664410"/>
            <a:chExt cx="476250" cy="473075"/>
          </a:xfrm>
        </p:grpSpPr>
        <p:sp>
          <p:nvSpPr>
            <p:cNvPr id="13" name="object 13"/>
            <p:cNvSpPr/>
            <p:nvPr/>
          </p:nvSpPr>
          <p:spPr>
            <a:xfrm>
              <a:off x="881976" y="367711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69" y="268948"/>
                  </a:lnTo>
                  <a:lnTo>
                    <a:pt x="450849" y="223837"/>
                  </a:lnTo>
                  <a:lnTo>
                    <a:pt x="446269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1976" y="367711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78046" y="37515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𝑖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93276" y="2577947"/>
            <a:ext cx="476250" cy="473075"/>
            <a:chOff x="869276" y="2577946"/>
            <a:chExt cx="476250" cy="473075"/>
          </a:xfrm>
        </p:grpSpPr>
        <p:sp>
          <p:nvSpPr>
            <p:cNvPr id="17" name="object 17"/>
            <p:cNvSpPr/>
            <p:nvPr/>
          </p:nvSpPr>
          <p:spPr>
            <a:xfrm>
              <a:off x="881976" y="2590646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3" y="4547"/>
                  </a:lnTo>
                  <a:lnTo>
                    <a:pt x="137679" y="17590"/>
                  </a:lnTo>
                  <a:lnTo>
                    <a:pt x="99387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7" y="409447"/>
                  </a:lnTo>
                  <a:lnTo>
                    <a:pt x="137679" y="430084"/>
                  </a:lnTo>
                  <a:lnTo>
                    <a:pt x="179993" y="443127"/>
                  </a:lnTo>
                  <a:lnTo>
                    <a:pt x="225425" y="447675"/>
                  </a:lnTo>
                  <a:lnTo>
                    <a:pt x="270855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0" y="348987"/>
                  </a:lnTo>
                  <a:lnTo>
                    <a:pt x="433134" y="310965"/>
                  </a:lnTo>
                  <a:lnTo>
                    <a:pt x="446269" y="268948"/>
                  </a:lnTo>
                  <a:lnTo>
                    <a:pt x="450849" y="223837"/>
                  </a:lnTo>
                  <a:lnTo>
                    <a:pt x="446269" y="178726"/>
                  </a:lnTo>
                  <a:lnTo>
                    <a:pt x="433134" y="136709"/>
                  </a:lnTo>
                  <a:lnTo>
                    <a:pt x="412350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5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1976" y="2590646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74934" y="2663444"/>
            <a:ext cx="10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𝑗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617114" y="3024034"/>
            <a:ext cx="1447165" cy="667385"/>
            <a:chOff x="1093113" y="3024033"/>
            <a:chExt cx="1447165" cy="667385"/>
          </a:xfrm>
        </p:grpSpPr>
        <p:sp>
          <p:nvSpPr>
            <p:cNvPr id="21" name="object 21"/>
            <p:cNvSpPr/>
            <p:nvPr/>
          </p:nvSpPr>
          <p:spPr>
            <a:xfrm>
              <a:off x="1107400" y="3038321"/>
              <a:ext cx="0" cy="638810"/>
            </a:xfrm>
            <a:custGeom>
              <a:avLst/>
              <a:gdLst/>
              <a:ahLst/>
              <a:cxnLst/>
              <a:rect l="l" t="t" r="r" b="b"/>
              <a:pathLst>
                <a:path h="638810">
                  <a:moveTo>
                    <a:pt x="0" y="0"/>
                  </a:moveTo>
                  <a:lnTo>
                    <a:pt x="1" y="63879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76594" y="315220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5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76594" y="3152203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746757" y="3227323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𝑘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82978" y="3884801"/>
            <a:ext cx="476250" cy="473075"/>
            <a:chOff x="2058978" y="3884800"/>
            <a:chExt cx="476250" cy="473075"/>
          </a:xfrm>
        </p:grpSpPr>
        <p:sp>
          <p:nvSpPr>
            <p:cNvPr id="26" name="object 26"/>
            <p:cNvSpPr/>
            <p:nvPr/>
          </p:nvSpPr>
          <p:spPr>
            <a:xfrm>
              <a:off x="2071678" y="389750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4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71678" y="3897500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40444" y="3971035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𝑢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182406" y="4670022"/>
            <a:ext cx="476250" cy="473075"/>
            <a:chOff x="1658406" y="4670021"/>
            <a:chExt cx="476250" cy="473075"/>
          </a:xfrm>
        </p:grpSpPr>
        <p:sp>
          <p:nvSpPr>
            <p:cNvPr id="30" name="object 30"/>
            <p:cNvSpPr/>
            <p:nvPr/>
          </p:nvSpPr>
          <p:spPr>
            <a:xfrm>
              <a:off x="1671106" y="4682721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225425" y="0"/>
                  </a:moveTo>
                  <a:lnTo>
                    <a:pt x="179994" y="4547"/>
                  </a:lnTo>
                  <a:lnTo>
                    <a:pt x="137679" y="17590"/>
                  </a:lnTo>
                  <a:lnTo>
                    <a:pt x="99388" y="38227"/>
                  </a:lnTo>
                  <a:lnTo>
                    <a:pt x="66025" y="65560"/>
                  </a:lnTo>
                  <a:lnTo>
                    <a:pt x="38499" y="98687"/>
                  </a:lnTo>
                  <a:lnTo>
                    <a:pt x="17715" y="136709"/>
                  </a:lnTo>
                  <a:lnTo>
                    <a:pt x="4579" y="178726"/>
                  </a:lnTo>
                  <a:lnTo>
                    <a:pt x="0" y="223837"/>
                  </a:lnTo>
                  <a:lnTo>
                    <a:pt x="4579" y="268948"/>
                  </a:lnTo>
                  <a:lnTo>
                    <a:pt x="17715" y="310965"/>
                  </a:lnTo>
                  <a:lnTo>
                    <a:pt x="38499" y="348987"/>
                  </a:lnTo>
                  <a:lnTo>
                    <a:pt x="66025" y="382114"/>
                  </a:lnTo>
                  <a:lnTo>
                    <a:pt x="99388" y="409447"/>
                  </a:lnTo>
                  <a:lnTo>
                    <a:pt x="137679" y="430084"/>
                  </a:lnTo>
                  <a:lnTo>
                    <a:pt x="179994" y="443127"/>
                  </a:lnTo>
                  <a:lnTo>
                    <a:pt x="225425" y="447674"/>
                  </a:lnTo>
                  <a:lnTo>
                    <a:pt x="270856" y="443127"/>
                  </a:lnTo>
                  <a:lnTo>
                    <a:pt x="313170" y="430084"/>
                  </a:lnTo>
                  <a:lnTo>
                    <a:pt x="351462" y="409447"/>
                  </a:lnTo>
                  <a:lnTo>
                    <a:pt x="384824" y="382114"/>
                  </a:lnTo>
                  <a:lnTo>
                    <a:pt x="412351" y="348987"/>
                  </a:lnTo>
                  <a:lnTo>
                    <a:pt x="433135" y="310965"/>
                  </a:lnTo>
                  <a:lnTo>
                    <a:pt x="446270" y="268948"/>
                  </a:lnTo>
                  <a:lnTo>
                    <a:pt x="450850" y="223837"/>
                  </a:lnTo>
                  <a:lnTo>
                    <a:pt x="446270" y="178726"/>
                  </a:lnTo>
                  <a:lnTo>
                    <a:pt x="433135" y="136709"/>
                  </a:lnTo>
                  <a:lnTo>
                    <a:pt x="412351" y="98687"/>
                  </a:lnTo>
                  <a:lnTo>
                    <a:pt x="384824" y="65560"/>
                  </a:lnTo>
                  <a:lnTo>
                    <a:pt x="351462" y="38227"/>
                  </a:lnTo>
                  <a:lnTo>
                    <a:pt x="313170" y="17590"/>
                  </a:lnTo>
                  <a:lnTo>
                    <a:pt x="270856" y="454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BEB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71106" y="4682721"/>
              <a:ext cx="450850" cy="447675"/>
            </a:xfrm>
            <a:custGeom>
              <a:avLst/>
              <a:gdLst/>
              <a:ahLst/>
              <a:cxnLst/>
              <a:rect l="l" t="t" r="r" b="b"/>
              <a:pathLst>
                <a:path w="450850" h="447675">
                  <a:moveTo>
                    <a:pt x="0" y="223837"/>
                  </a:moveTo>
                  <a:lnTo>
                    <a:pt x="4579" y="178726"/>
                  </a:lnTo>
                  <a:lnTo>
                    <a:pt x="17715" y="136709"/>
                  </a:lnTo>
                  <a:lnTo>
                    <a:pt x="38499" y="98687"/>
                  </a:lnTo>
                  <a:lnTo>
                    <a:pt x="66025" y="65560"/>
                  </a:lnTo>
                  <a:lnTo>
                    <a:pt x="99387" y="38227"/>
                  </a:lnTo>
                  <a:lnTo>
                    <a:pt x="137679" y="17590"/>
                  </a:lnTo>
                  <a:lnTo>
                    <a:pt x="179993" y="4547"/>
                  </a:lnTo>
                  <a:lnTo>
                    <a:pt x="225425" y="0"/>
                  </a:lnTo>
                  <a:lnTo>
                    <a:pt x="270856" y="4547"/>
                  </a:lnTo>
                  <a:lnTo>
                    <a:pt x="313170" y="17590"/>
                  </a:lnTo>
                  <a:lnTo>
                    <a:pt x="351462" y="38227"/>
                  </a:lnTo>
                  <a:lnTo>
                    <a:pt x="384824" y="65560"/>
                  </a:lnTo>
                  <a:lnTo>
                    <a:pt x="412350" y="98687"/>
                  </a:lnTo>
                  <a:lnTo>
                    <a:pt x="433134" y="136709"/>
                  </a:lnTo>
                  <a:lnTo>
                    <a:pt x="446270" y="178726"/>
                  </a:lnTo>
                  <a:lnTo>
                    <a:pt x="450850" y="223837"/>
                  </a:lnTo>
                  <a:lnTo>
                    <a:pt x="446270" y="268948"/>
                  </a:lnTo>
                  <a:lnTo>
                    <a:pt x="433134" y="310965"/>
                  </a:lnTo>
                  <a:lnTo>
                    <a:pt x="412350" y="348987"/>
                  </a:lnTo>
                  <a:lnTo>
                    <a:pt x="384824" y="382114"/>
                  </a:lnTo>
                  <a:lnTo>
                    <a:pt x="351462" y="409447"/>
                  </a:lnTo>
                  <a:lnTo>
                    <a:pt x="313170" y="430084"/>
                  </a:lnTo>
                  <a:lnTo>
                    <a:pt x="270856" y="443127"/>
                  </a:lnTo>
                  <a:lnTo>
                    <a:pt x="225425" y="447675"/>
                  </a:lnTo>
                  <a:lnTo>
                    <a:pt x="179993" y="443127"/>
                  </a:lnTo>
                  <a:lnTo>
                    <a:pt x="137679" y="430084"/>
                  </a:lnTo>
                  <a:lnTo>
                    <a:pt x="99387" y="409447"/>
                  </a:lnTo>
                  <a:lnTo>
                    <a:pt x="66025" y="382114"/>
                  </a:lnTo>
                  <a:lnTo>
                    <a:pt x="38499" y="348987"/>
                  </a:lnTo>
                  <a:lnTo>
                    <a:pt x="17715" y="310965"/>
                  </a:lnTo>
                  <a:lnTo>
                    <a:pt x="4579" y="268948"/>
                  </a:lnTo>
                  <a:lnTo>
                    <a:pt x="0" y="2238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342093" y="4757420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𝑣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42538" y="3520030"/>
            <a:ext cx="838835" cy="1242695"/>
            <a:chOff x="1318537" y="3520029"/>
            <a:chExt cx="838835" cy="1242695"/>
          </a:xfrm>
        </p:grpSpPr>
        <p:sp>
          <p:nvSpPr>
            <p:cNvPr id="34" name="object 34"/>
            <p:cNvSpPr/>
            <p:nvPr/>
          </p:nvSpPr>
          <p:spPr>
            <a:xfrm>
              <a:off x="1332825" y="3534317"/>
              <a:ext cx="810260" cy="367030"/>
            </a:xfrm>
            <a:custGeom>
              <a:avLst/>
              <a:gdLst/>
              <a:ahLst/>
              <a:cxnLst/>
              <a:rect l="l" t="t" r="r" b="b"/>
              <a:pathLst>
                <a:path w="810260" h="367029">
                  <a:moveTo>
                    <a:pt x="809794" y="0"/>
                  </a:moveTo>
                  <a:lnTo>
                    <a:pt x="0" y="36663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32825" y="3900949"/>
              <a:ext cx="739140" cy="220979"/>
            </a:xfrm>
            <a:custGeom>
              <a:avLst/>
              <a:gdLst/>
              <a:ahLst/>
              <a:cxnLst/>
              <a:rect l="l" t="t" r="r" b="b"/>
              <a:pathLst>
                <a:path w="739139" h="220979">
                  <a:moveTo>
                    <a:pt x="738853" y="22039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32825" y="3900949"/>
              <a:ext cx="404495" cy="847725"/>
            </a:xfrm>
            <a:custGeom>
              <a:avLst/>
              <a:gdLst/>
              <a:ahLst/>
              <a:cxnLst/>
              <a:rect l="l" t="t" r="r" b="b"/>
              <a:pathLst>
                <a:path w="404494" h="847725">
                  <a:moveTo>
                    <a:pt x="404306" y="84733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322641" y="4929892"/>
            <a:ext cx="5661054" cy="13773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32715" marR="2893695">
              <a:spcBef>
                <a:spcPts val="940"/>
              </a:spcBef>
            </a:pPr>
            <a:r>
              <a:rPr sz="2000" dirty="0">
                <a:latin typeface="Arial"/>
                <a:cs typeface="Arial"/>
              </a:rPr>
              <a:t>I </a:t>
            </a:r>
            <a:r>
              <a:rPr sz="2000" spc="-5" dirty="0">
                <a:latin typeface="Arial"/>
                <a:cs typeface="Arial"/>
              </a:rPr>
              <a:t>(node </a:t>
            </a:r>
            <a:r>
              <a:rPr sz="2000" spc="30" dirty="0">
                <a:latin typeface="Cambria Math"/>
                <a:cs typeface="Cambria Math"/>
              </a:rPr>
              <a:t>𝑖</a:t>
            </a:r>
            <a:r>
              <a:rPr sz="2000" spc="30" dirty="0">
                <a:latin typeface="Arial"/>
                <a:cs typeface="Arial"/>
              </a:rPr>
              <a:t>) </a:t>
            </a:r>
            <a:r>
              <a:rPr sz="2000" dirty="0">
                <a:latin typeface="Arial"/>
                <a:cs typeface="Arial"/>
              </a:rPr>
              <a:t>believe </a:t>
            </a:r>
            <a:r>
              <a:rPr sz="2000" spc="-5" dirty="0">
                <a:latin typeface="Arial"/>
                <a:cs typeface="Arial"/>
              </a:rPr>
              <a:t>that </a:t>
            </a:r>
            <a:r>
              <a:rPr sz="2000" dirty="0">
                <a:latin typeface="Arial"/>
                <a:cs typeface="Arial"/>
              </a:rPr>
              <a:t> you </a:t>
            </a:r>
            <a:r>
              <a:rPr sz="2000" spc="-5" dirty="0">
                <a:latin typeface="Arial"/>
                <a:cs typeface="Arial"/>
              </a:rPr>
              <a:t>(node </a:t>
            </a:r>
            <a:r>
              <a:rPr sz="2000" spc="20" dirty="0">
                <a:latin typeface="Cambria Math"/>
                <a:cs typeface="Cambria Math"/>
              </a:rPr>
              <a:t>𝑗</a:t>
            </a:r>
            <a:r>
              <a:rPr sz="2000" spc="20" dirty="0">
                <a:latin typeface="Arial"/>
                <a:cs typeface="Arial"/>
              </a:rPr>
              <a:t>) </a:t>
            </a:r>
            <a:r>
              <a:rPr sz="2000" dirty="0">
                <a:latin typeface="Arial"/>
                <a:cs typeface="Arial"/>
              </a:rPr>
              <a:t>belong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 c</a:t>
            </a:r>
            <a:r>
              <a:rPr sz="2000" spc="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ass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15" dirty="0">
                <a:latin typeface="Cambria Math"/>
                <a:cs typeface="Cambria Math"/>
              </a:rPr>
              <a:t>𝑌</a:t>
            </a:r>
            <a:r>
              <a:rPr lang="en-US" sz="2250" spc="-952" baseline="-14814" dirty="0">
                <a:latin typeface="Cambria Math"/>
                <a:cs typeface="Cambria Math"/>
              </a:rPr>
              <a:t>j</a:t>
            </a:r>
            <a:r>
              <a:rPr lang="en-US" sz="2250" spc="7" baseline="-14814" dirty="0">
                <a:latin typeface="Cambria Math"/>
                <a:cs typeface="Cambria Math"/>
              </a:rPr>
              <a:t>    </a:t>
            </a:r>
            <a:r>
              <a:rPr sz="2000" spc="5" dirty="0">
                <a:latin typeface="Arial"/>
                <a:cs typeface="Arial"/>
              </a:rPr>
              <a:t>wi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obab</a:t>
            </a:r>
            <a:r>
              <a:rPr sz="2000" spc="5" dirty="0">
                <a:latin typeface="Arial"/>
                <a:cs typeface="Arial"/>
              </a:rPr>
              <a:t>ili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y</a:t>
            </a:r>
          </a:p>
          <a:p>
            <a:pPr marL="132715">
              <a:spcBef>
                <a:spcPts val="195"/>
              </a:spcBef>
            </a:pPr>
            <a:r>
              <a:rPr sz="2000" dirty="0">
                <a:latin typeface="Arial"/>
                <a:cs typeface="Arial"/>
              </a:rPr>
              <a:t>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416" y="354710"/>
            <a:ext cx="2170176" cy="426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080000" y="1348740"/>
                <a:ext cx="10267200" cy="4081054"/>
              </a:xfrm>
              <a:prstGeom prst="rect">
                <a:avLst/>
              </a:prstGeom>
            </p:spPr>
            <p:txBody>
              <a:bodyPr vert="horz" wrap="square" lIns="0" tIns="6350" rIns="0" bIns="0" rtlCol="0">
                <a:spAutoFit/>
              </a:bodyPr>
              <a:lstStyle/>
              <a:p>
                <a:pPr marL="358140" marR="30480" indent="-320040">
                  <a:lnSpc>
                    <a:spcPct val="101200"/>
                  </a:lnSpc>
                  <a:spcBef>
                    <a:spcPts val="5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  <a:tab pos="5224145" algn="l"/>
                  </a:tabLst>
                </a:pPr>
                <a:r>
                  <a:rPr lang="en-US" sz="3200" b="1" i="1" spc="-5" dirty="0">
                    <a:solidFill>
                      <a:srgbClr val="008000"/>
                    </a:solidFill>
                    <a:latin typeface="Calibri"/>
                    <a:cs typeface="Calibri"/>
                  </a:rPr>
                  <a:t>Label-label</a:t>
                </a:r>
                <a:r>
                  <a:rPr lang="en-US" sz="3200" b="1" i="1" spc="15" dirty="0">
                    <a:solidFill>
                      <a:srgbClr val="008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b="1" i="1" spc="-10" dirty="0">
                    <a:solidFill>
                      <a:srgbClr val="008000"/>
                    </a:solidFill>
                    <a:latin typeface="Calibri"/>
                    <a:cs typeface="Calibri"/>
                  </a:rPr>
                  <a:t>potential</a:t>
                </a:r>
                <a:r>
                  <a:rPr lang="en-US" sz="3200" b="1" i="1" spc="20" dirty="0">
                    <a:solidFill>
                      <a:srgbClr val="008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b="1" i="1" spc="-5" dirty="0">
                    <a:solidFill>
                      <a:srgbClr val="008000"/>
                    </a:solidFill>
                    <a:latin typeface="Calibri"/>
                    <a:cs typeface="Calibri"/>
                  </a:rPr>
                  <a:t>matrix	</a:t>
                </a:r>
                <a:r>
                  <a:rPr lang="en-US" sz="3200" dirty="0">
                    <a:solidFill>
                      <a:srgbClr val="008000"/>
                    </a:solidFill>
                    <a:latin typeface="Cambria Math"/>
                    <a:cs typeface="Cambria Math"/>
                  </a:rPr>
                  <a:t>𝝍</a:t>
                </a:r>
                <a:r>
                  <a:rPr lang="en-US" sz="3200" spc="-25" dirty="0">
                    <a:solidFill>
                      <a:srgbClr val="00800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:</a:t>
                </a:r>
                <a:r>
                  <a:rPr lang="en-US" sz="3200" spc="-4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Dependency </a:t>
                </a:r>
                <a:r>
                  <a:rPr lang="en-US" sz="3200" spc="-710" dirty="0">
                    <a:latin typeface="Calibri"/>
                    <a:cs typeface="Calibri"/>
                  </a:rPr>
                  <a:t> </a:t>
                </a:r>
                <a:r>
                  <a:rPr lang="en-US" sz="3200" spc="5" dirty="0">
                    <a:latin typeface="Calibri"/>
                    <a:cs typeface="Calibri"/>
                  </a:rPr>
                  <a:t>b</a:t>
                </a:r>
                <a:r>
                  <a:rPr lang="en-US" sz="3200" spc="-30" dirty="0">
                    <a:latin typeface="Calibri"/>
                    <a:cs typeface="Calibri"/>
                  </a:rPr>
                  <a:t>e</a:t>
                </a:r>
                <a:r>
                  <a:rPr lang="en-US" sz="3200" dirty="0">
                    <a:latin typeface="Calibri"/>
                    <a:cs typeface="Calibri"/>
                  </a:rPr>
                  <a:t>t</a:t>
                </a:r>
                <a:r>
                  <a:rPr lang="en-US" sz="3200" spc="-30" dirty="0">
                    <a:latin typeface="Calibri"/>
                    <a:cs typeface="Calibri"/>
                  </a:rPr>
                  <a:t>w</a:t>
                </a:r>
                <a:r>
                  <a:rPr lang="en-US" sz="3200" spc="-5" dirty="0">
                    <a:latin typeface="Calibri"/>
                    <a:cs typeface="Calibri"/>
                  </a:rPr>
                  <a:t>ee</a:t>
                </a:r>
                <a:r>
                  <a:rPr lang="en-US" sz="3200" dirty="0">
                    <a:latin typeface="Calibri"/>
                    <a:cs typeface="Calibri"/>
                  </a:rPr>
                  <a:t>n</a:t>
                </a:r>
                <a:r>
                  <a:rPr lang="en-US" sz="3200" spc="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a </a:t>
                </a:r>
                <a:r>
                  <a:rPr lang="en-US" sz="3200" spc="5" dirty="0">
                    <a:latin typeface="Calibri"/>
                    <a:cs typeface="Calibri"/>
                  </a:rPr>
                  <a:t>n</a:t>
                </a:r>
                <a:r>
                  <a:rPr lang="en-US" sz="3200" spc="-5" dirty="0">
                    <a:latin typeface="Calibri"/>
                    <a:cs typeface="Calibri"/>
                  </a:rPr>
                  <a:t>o</a:t>
                </a:r>
                <a:r>
                  <a:rPr lang="en-US" sz="3200" spc="5" dirty="0">
                    <a:latin typeface="Calibri"/>
                    <a:cs typeface="Calibri"/>
                  </a:rPr>
                  <a:t>d</a:t>
                </a:r>
                <a:r>
                  <a:rPr lang="en-US" sz="3200" dirty="0">
                    <a:latin typeface="Calibri"/>
                    <a:cs typeface="Calibri"/>
                  </a:rPr>
                  <a:t>e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and</a:t>
                </a:r>
                <a:r>
                  <a:rPr lang="en-US" sz="3200" spc="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its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spc="5" dirty="0">
                    <a:latin typeface="Calibri"/>
                    <a:cs typeface="Calibri"/>
                  </a:rPr>
                  <a:t>n</a:t>
                </a:r>
                <a:r>
                  <a:rPr lang="en-US" sz="3200" spc="-10" dirty="0">
                    <a:latin typeface="Calibri"/>
                    <a:cs typeface="Calibri"/>
                  </a:rPr>
                  <a:t>e</a:t>
                </a:r>
                <a:r>
                  <a:rPr lang="en-US" sz="3200" dirty="0">
                    <a:latin typeface="Calibri"/>
                    <a:cs typeface="Calibri"/>
                  </a:rPr>
                  <a:t>i</a:t>
                </a:r>
                <a:r>
                  <a:rPr lang="en-US" sz="3200" spc="5" dirty="0">
                    <a:latin typeface="Calibri"/>
                    <a:cs typeface="Calibri"/>
                  </a:rPr>
                  <a:t>ghb</a:t>
                </a:r>
                <a:r>
                  <a:rPr lang="en-US" sz="3200" spc="-5" dirty="0">
                    <a:latin typeface="Calibri"/>
                    <a:cs typeface="Calibri"/>
                  </a:rPr>
                  <a:t>o</a:t>
                </a:r>
                <a:r>
                  <a:rPr lang="en-US" sz="3200" spc="-325" dirty="0">
                    <a:latin typeface="Calibri"/>
                    <a:cs typeface="Calibri"/>
                  </a:rPr>
                  <a:t>r</a:t>
                </a:r>
                <a:r>
                  <a:rPr lang="en-US" sz="3200" dirty="0">
                    <a:latin typeface="Calibri"/>
                    <a:cs typeface="Calibri"/>
                  </a:rPr>
                  <a:t>.</a:t>
                </a:r>
                <a:r>
                  <a:rPr lang="en-US" sz="3200" spc="2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mbria Math"/>
                    <a:cs typeface="Cambria Math"/>
                  </a:rPr>
                  <a:t>𝝍</a:t>
                </a:r>
                <a:r>
                  <a:rPr lang="en-US" sz="3200" spc="-5" dirty="0">
                    <a:latin typeface="Cambria Math"/>
                    <a:cs typeface="Cambria Math"/>
                  </a:rPr>
                  <a:t>(</a:t>
                </a:r>
                <a:r>
                  <a:rPr lang="en-US" sz="3200" spc="-53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450" i="1" spc="-225" baseline="-15700" dirty="0" smtClean="0">
                        <a:latin typeface="Cambria Math" panose="02040503050406030204" pitchFamily="18" charset="0"/>
                        <a:cs typeface="Cambria Math"/>
                      </a:rPr>
                      <m:t>𝑖</m:t>
                    </m:r>
                  </m:oMath>
                </a14:m>
                <a:r>
                  <a:rPr lang="en-US" sz="3200" dirty="0">
                    <a:latin typeface="Cambria Math"/>
                    <a:cs typeface="Cambria Math"/>
                  </a:rPr>
                  <a:t>,</a:t>
                </a:r>
                <a:r>
                  <a:rPr lang="en-US" sz="3200" spc="-165" dirty="0">
                    <a:latin typeface="Cambria Math"/>
                    <a:cs typeface="Cambria Math"/>
                  </a:rPr>
                  <a:t> </a:t>
                </a:r>
                <a:r>
                  <a:rPr lang="en-US" sz="3200" spc="-815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450" i="1" spc="179" baseline="-15700" dirty="0" smtClean="0">
                        <a:latin typeface="Cambria Math" panose="02040503050406030204" pitchFamily="18" charset="0"/>
                        <a:cs typeface="Cambria Math"/>
                      </a:rPr>
                      <m:t>𝑗</m:t>
                    </m:r>
                    <m:r>
                      <a:rPr lang="en-US" sz="3450" i="1" spc="-412" baseline="-15700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</m:oMath>
                </a14:m>
                <a:r>
                  <a:rPr lang="en-US" sz="3200" dirty="0">
                    <a:latin typeface="Cambria Math"/>
                    <a:cs typeface="Cambria Math"/>
                  </a:rPr>
                  <a:t>)</a:t>
                </a:r>
                <a:r>
                  <a:rPr lang="en-US" sz="3200" spc="15" dirty="0"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is </a:t>
                </a:r>
                <a:r>
                  <a:rPr lang="en-US" sz="3200" spc="-10" dirty="0">
                    <a:latin typeface="Calibri"/>
                    <a:cs typeface="Calibri"/>
                  </a:rPr>
                  <a:t>proportional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spc="-15" dirty="0">
                    <a:latin typeface="Calibri"/>
                    <a:cs typeface="Calibri"/>
                  </a:rPr>
                  <a:t>to</a:t>
                </a:r>
                <a:r>
                  <a:rPr lang="en-US" sz="3200" dirty="0">
                    <a:latin typeface="Calibri"/>
                    <a:cs typeface="Calibri"/>
                  </a:rPr>
                  <a:t> the</a:t>
                </a:r>
                <a:r>
                  <a:rPr lang="en-US" sz="3200" spc="-15" dirty="0">
                    <a:latin typeface="Calibri"/>
                    <a:cs typeface="Calibri"/>
                  </a:rPr>
                  <a:t> </a:t>
                </a:r>
                <a:r>
                  <a:rPr lang="en-US" sz="3200" spc="-5" dirty="0">
                    <a:latin typeface="Calibri"/>
                    <a:cs typeface="Calibri"/>
                  </a:rPr>
                  <a:t>probability</a:t>
                </a:r>
                <a:r>
                  <a:rPr lang="en-US" sz="3200" dirty="0">
                    <a:latin typeface="Calibri"/>
                    <a:cs typeface="Calibri"/>
                  </a:rPr>
                  <a:t> </a:t>
                </a:r>
                <a:r>
                  <a:rPr lang="en-US" sz="3200" spc="-5" dirty="0">
                    <a:latin typeface="Calibri"/>
                    <a:cs typeface="Calibri"/>
                  </a:rPr>
                  <a:t>of </a:t>
                </a:r>
                <a:r>
                  <a:rPr lang="en-US" sz="3200" dirty="0">
                    <a:latin typeface="Calibri"/>
                    <a:cs typeface="Calibri"/>
                  </a:rPr>
                  <a:t>a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node</a:t>
                </a:r>
                <a:r>
                  <a:rPr lang="en-US" sz="3200" spc="1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mbria Math"/>
                    <a:cs typeface="Cambria Math"/>
                  </a:rPr>
                  <a:t>𝑗 </a:t>
                </a:r>
                <a:r>
                  <a:rPr lang="en-US" sz="3200" spc="5" dirty="0"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being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in </a:t>
                </a:r>
                <a:r>
                  <a:rPr lang="en-US" sz="3200" spc="-5" dirty="0">
                    <a:latin typeface="Calibri"/>
                    <a:cs typeface="Calibri"/>
                  </a:rPr>
                  <a:t>class</a:t>
                </a:r>
                <a:r>
                  <a:rPr lang="en-US" sz="3200" spc="5" dirty="0">
                    <a:latin typeface="Calibri"/>
                    <a:cs typeface="Calibri"/>
                  </a:rPr>
                  <a:t> </a:t>
                </a:r>
                <a:r>
                  <a:rPr lang="en-US" sz="3200" spc="-35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450" i="1" spc="179" baseline="-15700" dirty="0">
                        <a:latin typeface="Cambria Math" panose="02040503050406030204" pitchFamily="18" charset="0"/>
                        <a:cs typeface="Cambria Math"/>
                      </a:rPr>
                      <m:t>𝑗</m:t>
                    </m:r>
                    <m:r>
                      <a:rPr lang="en-US" sz="3450" b="0" i="1" spc="179" baseline="-15700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</m:oMath>
                </a14:m>
                <a:r>
                  <a:rPr lang="en-US" sz="3450" spc="-502" baseline="-15700" dirty="0">
                    <a:latin typeface="Cambria Math"/>
                    <a:cs typeface="Cambria Math"/>
                  </a:rPr>
                  <a:t> </a:t>
                </a:r>
                <a:r>
                  <a:rPr lang="en-US" sz="3200" spc="-10" dirty="0">
                    <a:latin typeface="Calibri"/>
                    <a:cs typeface="Calibri"/>
                  </a:rPr>
                  <a:t>given</a:t>
                </a:r>
                <a:r>
                  <a:rPr lang="en-US" sz="3200" dirty="0">
                    <a:latin typeface="Calibri"/>
                    <a:cs typeface="Calibri"/>
                  </a:rPr>
                  <a:t> </a:t>
                </a:r>
                <a:r>
                  <a:rPr lang="en-US" sz="3200" spc="-5" dirty="0">
                    <a:latin typeface="Calibri"/>
                    <a:cs typeface="Calibri"/>
                  </a:rPr>
                  <a:t>that</a:t>
                </a:r>
                <a:r>
                  <a:rPr lang="en-US" sz="3200" dirty="0">
                    <a:latin typeface="Calibri"/>
                    <a:cs typeface="Calibri"/>
                  </a:rPr>
                  <a:t> it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has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neighbor</a:t>
                </a:r>
                <a:r>
                  <a:rPr lang="en-US" sz="3200" spc="-2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mbria Math"/>
                    <a:cs typeface="Cambria Math"/>
                  </a:rPr>
                  <a:t>𝑖</a:t>
                </a:r>
                <a:r>
                  <a:rPr lang="en-US" sz="3200" spc="120" dirty="0"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in </a:t>
                </a:r>
                <a:r>
                  <a:rPr lang="en-US" sz="3200" spc="-7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class</a:t>
                </a:r>
                <a:r>
                  <a:rPr lang="en-US" sz="3200" spc="-15" dirty="0">
                    <a:latin typeface="Calibri"/>
                    <a:cs typeface="Calibri"/>
                  </a:rPr>
                  <a:t> </a:t>
                </a:r>
                <a:r>
                  <a:rPr lang="en-US" sz="3200" spc="-340" dirty="0">
                    <a:latin typeface="Cambria Math"/>
                    <a:cs typeface="Cambria Math"/>
                  </a:rPr>
                  <a:t>𝑌</a:t>
                </a:r>
                <a:r>
                  <a:rPr lang="en-US" sz="3450" spc="-225" baseline="-15700" dirty="0">
                    <a:cs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3450" i="1" spc="-225" baseline="-15700" dirty="0" smtClean="0">
                        <a:latin typeface="Cambria Math" panose="02040503050406030204" pitchFamily="18" charset="0"/>
                        <a:cs typeface="Cambria Math"/>
                      </a:rPr>
                      <m:t>𝑖</m:t>
                    </m:r>
                  </m:oMath>
                </a14:m>
                <a:r>
                  <a:rPr lang="en-US" sz="3200" dirty="0">
                    <a:latin typeface="Calibri"/>
                    <a:cs typeface="Calibri"/>
                  </a:rPr>
                  <a:t>.</a:t>
                </a:r>
              </a:p>
              <a:p>
                <a:pPr marL="358140" marR="401955" indent="-320040">
                  <a:lnSpc>
                    <a:spcPts val="3890"/>
                  </a:lnSpc>
                  <a:spcBef>
                    <a:spcPts val="4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  <a:tab pos="2392045" algn="l"/>
                  </a:tabLst>
                </a:pPr>
                <a:r>
                  <a:rPr lang="en-US" sz="3200" b="1" i="1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Prio</a:t>
                </a:r>
                <a:r>
                  <a:rPr lang="en-US" sz="3200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r</a:t>
                </a:r>
                <a:r>
                  <a:rPr lang="en-US" sz="3200" b="1" i="1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 b</a:t>
                </a:r>
                <a:r>
                  <a:rPr lang="en-US" sz="3200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eli</a:t>
                </a:r>
                <a:r>
                  <a:rPr lang="en-US" sz="3200" b="1" i="1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e</a:t>
                </a:r>
                <a:r>
                  <a:rPr lang="en-US" sz="3200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f	</a:t>
                </a:r>
                <a:r>
                  <a:rPr lang="en-US" sz="32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𝝓</a:t>
                </a:r>
                <a:r>
                  <a:rPr lang="en-US" sz="3200" spc="2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US" sz="3200" i="1" dirty="0">
                    <a:latin typeface="Calibri"/>
                    <a:cs typeface="Calibri"/>
                  </a:rPr>
                  <a:t>:</a:t>
                </a:r>
                <a:r>
                  <a:rPr lang="en-US" sz="3200" i="1" spc="5" dirty="0">
                    <a:latin typeface="Calibri"/>
                    <a:cs typeface="Calibri"/>
                  </a:rPr>
                  <a:t> </a:t>
                </a:r>
                <a:r>
                  <a:rPr lang="en-US" sz="3200" spc="70" dirty="0">
                    <a:latin typeface="Cambria Math"/>
                    <a:cs typeface="Cambria Math"/>
                  </a:rPr>
                  <a:t>𝜙</a:t>
                </a:r>
                <a:r>
                  <a:rPr lang="en-US" sz="3200" spc="-5" dirty="0">
                    <a:latin typeface="Cambria Math"/>
                    <a:cs typeface="Cambria Math"/>
                  </a:rPr>
                  <a:t>(</a:t>
                </a:r>
                <a:r>
                  <a:rPr lang="en-US" sz="3200" spc="-53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450" i="1" spc="-225" baseline="-15700" dirty="0" smtClean="0">
                        <a:latin typeface="Cambria Math" panose="02040503050406030204" pitchFamily="18" charset="0"/>
                        <a:cs typeface="Cambria Math"/>
                      </a:rPr>
                      <m:t>𝑖</m:t>
                    </m:r>
                  </m:oMath>
                </a14:m>
                <a:r>
                  <a:rPr lang="en-US" sz="3450" spc="-412" baseline="-15700" dirty="0"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mbria Math"/>
                    <a:cs typeface="Cambria Math"/>
                  </a:rPr>
                  <a:t>)</a:t>
                </a:r>
                <a:r>
                  <a:rPr lang="en-US" sz="3200" spc="15" dirty="0"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is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spc="5" dirty="0">
                    <a:latin typeface="Calibri"/>
                    <a:cs typeface="Calibri"/>
                  </a:rPr>
                  <a:t>p</a:t>
                </a:r>
                <a:r>
                  <a:rPr lang="en-US" sz="3200" spc="-55" dirty="0">
                    <a:latin typeface="Calibri"/>
                    <a:cs typeface="Calibri"/>
                  </a:rPr>
                  <a:t>r</a:t>
                </a:r>
                <a:r>
                  <a:rPr lang="en-US" sz="3200" dirty="0">
                    <a:latin typeface="Calibri"/>
                    <a:cs typeface="Calibri"/>
                  </a:rPr>
                  <a:t>o</a:t>
                </a:r>
                <a:r>
                  <a:rPr lang="en-US" sz="3200" spc="5" dirty="0">
                    <a:latin typeface="Calibri"/>
                    <a:cs typeface="Calibri"/>
                  </a:rPr>
                  <a:t>p</a:t>
                </a:r>
                <a:r>
                  <a:rPr lang="en-US" sz="3200" dirty="0">
                    <a:latin typeface="Calibri"/>
                    <a:cs typeface="Calibri"/>
                  </a:rPr>
                  <a:t>o</a:t>
                </a:r>
                <a:r>
                  <a:rPr lang="en-US" sz="3200" spc="-5" dirty="0">
                    <a:latin typeface="Calibri"/>
                    <a:cs typeface="Calibri"/>
                  </a:rPr>
                  <a:t>r</a:t>
                </a:r>
                <a:r>
                  <a:rPr lang="en-US" sz="3200" dirty="0">
                    <a:latin typeface="Calibri"/>
                    <a:cs typeface="Calibri"/>
                  </a:rPr>
                  <a:t>tio</a:t>
                </a:r>
                <a:r>
                  <a:rPr lang="en-US" sz="3200" spc="5" dirty="0">
                    <a:latin typeface="Calibri"/>
                    <a:cs typeface="Calibri"/>
                  </a:rPr>
                  <a:t>n</a:t>
                </a:r>
                <a:r>
                  <a:rPr lang="en-US" sz="3200" dirty="0">
                    <a:latin typeface="Calibri"/>
                    <a:cs typeface="Calibri"/>
                  </a:rPr>
                  <a:t>al</a:t>
                </a:r>
                <a:r>
                  <a:rPr lang="en-US" sz="3200" spc="5" dirty="0">
                    <a:latin typeface="Calibri"/>
                    <a:cs typeface="Calibri"/>
                  </a:rPr>
                  <a:t> </a:t>
                </a:r>
                <a:r>
                  <a:rPr lang="en-US" sz="3200" spc="-30" dirty="0">
                    <a:latin typeface="Calibri"/>
                    <a:cs typeface="Calibri"/>
                  </a:rPr>
                  <a:t>t</a:t>
                </a:r>
                <a:r>
                  <a:rPr lang="en-US" sz="3200" dirty="0">
                    <a:latin typeface="Calibri"/>
                    <a:cs typeface="Calibri"/>
                  </a:rPr>
                  <a:t>o t</a:t>
                </a:r>
                <a:r>
                  <a:rPr lang="en-US" sz="3200" spc="5" dirty="0">
                    <a:latin typeface="Calibri"/>
                    <a:cs typeface="Calibri"/>
                  </a:rPr>
                  <a:t>h</a:t>
                </a:r>
                <a:r>
                  <a:rPr lang="en-US" sz="3200" dirty="0">
                    <a:latin typeface="Calibri"/>
                    <a:cs typeface="Calibri"/>
                  </a:rPr>
                  <a:t>e  </a:t>
                </a:r>
                <a:r>
                  <a:rPr lang="en-US" sz="3200" spc="5" dirty="0">
                    <a:latin typeface="Calibri"/>
                    <a:cs typeface="Calibri"/>
                  </a:rPr>
                  <a:t>p</a:t>
                </a:r>
                <a:r>
                  <a:rPr lang="en-US" sz="3200" spc="-60" dirty="0">
                    <a:latin typeface="Calibri"/>
                    <a:cs typeface="Calibri"/>
                  </a:rPr>
                  <a:t>r</a:t>
                </a:r>
                <a:r>
                  <a:rPr lang="en-US" sz="3200" spc="-5" dirty="0">
                    <a:latin typeface="Calibri"/>
                    <a:cs typeface="Calibri"/>
                  </a:rPr>
                  <a:t>o</a:t>
                </a:r>
                <a:r>
                  <a:rPr lang="en-US" sz="3200" spc="5" dirty="0">
                    <a:latin typeface="Calibri"/>
                    <a:cs typeface="Calibri"/>
                  </a:rPr>
                  <a:t>b</a:t>
                </a:r>
                <a:r>
                  <a:rPr lang="en-US" sz="3200" dirty="0">
                    <a:latin typeface="Calibri"/>
                    <a:cs typeface="Calibri"/>
                  </a:rPr>
                  <a:t>a</a:t>
                </a:r>
                <a:r>
                  <a:rPr lang="en-US" sz="3200" spc="5" dirty="0">
                    <a:latin typeface="Calibri"/>
                    <a:cs typeface="Calibri"/>
                  </a:rPr>
                  <a:t>b</a:t>
                </a:r>
                <a:r>
                  <a:rPr lang="en-US" sz="3200" dirty="0">
                    <a:latin typeface="Calibri"/>
                    <a:cs typeface="Calibri"/>
                  </a:rPr>
                  <a:t>ility </a:t>
                </a:r>
              </a:p>
              <a:p>
                <a:pPr marL="38100" marR="401955">
                  <a:lnSpc>
                    <a:spcPts val="3890"/>
                  </a:lnSpc>
                  <a:spcBef>
                    <a:spcPts val="40"/>
                  </a:spcBef>
                  <a:buClr>
                    <a:srgbClr val="F0AD00"/>
                  </a:buClr>
                  <a:buSzPct val="81250"/>
                  <a:tabLst>
                    <a:tab pos="357505" algn="l"/>
                    <a:tab pos="358140" algn="l"/>
                    <a:tab pos="2392045" algn="l"/>
                  </a:tabLst>
                </a:pPr>
                <a:r>
                  <a:rPr lang="en-US" sz="3200" spc="-5" dirty="0">
                    <a:latin typeface="Calibri"/>
                    <a:cs typeface="Calibri"/>
                  </a:rPr>
                  <a:t>    o</a:t>
                </a:r>
                <a:r>
                  <a:rPr lang="en-US" sz="3200" dirty="0">
                    <a:latin typeface="Calibri"/>
                    <a:cs typeface="Calibri"/>
                  </a:rPr>
                  <a:t>f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spc="5" dirty="0">
                    <a:latin typeface="Calibri"/>
                    <a:cs typeface="Calibri"/>
                  </a:rPr>
                  <a:t>n</a:t>
                </a:r>
                <a:r>
                  <a:rPr lang="en-US" sz="3200" spc="-5" dirty="0">
                    <a:latin typeface="Calibri"/>
                    <a:cs typeface="Calibri"/>
                  </a:rPr>
                  <a:t>o</a:t>
                </a:r>
                <a:r>
                  <a:rPr lang="en-US" sz="3200" spc="5" dirty="0">
                    <a:latin typeface="Calibri"/>
                    <a:cs typeface="Calibri"/>
                  </a:rPr>
                  <a:t>d</a:t>
                </a:r>
                <a:r>
                  <a:rPr lang="en-US" sz="3200" dirty="0">
                    <a:latin typeface="Calibri"/>
                    <a:cs typeface="Calibri"/>
                  </a:rPr>
                  <a:t>e</a:t>
                </a:r>
                <a:r>
                  <a:rPr lang="en-US" sz="3200" spc="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mbria Math"/>
                    <a:cs typeface="Cambria Math"/>
                  </a:rPr>
                  <a:t>𝑖</a:t>
                </a:r>
                <a:r>
                  <a:rPr lang="en-US" sz="3200" spc="120" dirty="0">
                    <a:latin typeface="Cambria Math"/>
                    <a:cs typeface="Cambria Math"/>
                  </a:rPr>
                  <a:t> </a:t>
                </a:r>
                <a:r>
                  <a:rPr lang="en-US" sz="3200" spc="5" dirty="0">
                    <a:latin typeface="Calibri"/>
                    <a:cs typeface="Calibri"/>
                  </a:rPr>
                  <a:t>b</a:t>
                </a:r>
                <a:r>
                  <a:rPr lang="en-US" sz="3200" spc="-10" dirty="0">
                    <a:latin typeface="Calibri"/>
                    <a:cs typeface="Calibri"/>
                  </a:rPr>
                  <a:t>e</a:t>
                </a:r>
                <a:r>
                  <a:rPr lang="en-US" sz="3200" dirty="0">
                    <a:latin typeface="Calibri"/>
                    <a:cs typeface="Calibri"/>
                  </a:rPr>
                  <a:t>i</a:t>
                </a:r>
                <a:r>
                  <a:rPr lang="en-US" sz="3200" spc="5" dirty="0">
                    <a:latin typeface="Calibri"/>
                    <a:cs typeface="Calibri"/>
                  </a:rPr>
                  <a:t>n</a:t>
                </a:r>
                <a:r>
                  <a:rPr lang="en-US" sz="3200" dirty="0">
                    <a:latin typeface="Calibri"/>
                    <a:cs typeface="Calibri"/>
                  </a:rPr>
                  <a:t>g in</a:t>
                </a:r>
                <a:r>
                  <a:rPr lang="en-US" sz="3200" spc="5" dirty="0">
                    <a:latin typeface="Calibri"/>
                    <a:cs typeface="Calibri"/>
                  </a:rPr>
                  <a:t> </a:t>
                </a:r>
                <a:r>
                  <a:rPr lang="en-US" sz="3200" spc="-5" dirty="0">
                    <a:latin typeface="Calibri"/>
                    <a:cs typeface="Calibri"/>
                  </a:rPr>
                  <a:t>c</a:t>
                </a:r>
                <a:r>
                  <a:rPr lang="en-US" sz="3200" dirty="0">
                    <a:latin typeface="Calibri"/>
                    <a:cs typeface="Calibri"/>
                  </a:rPr>
                  <a:t>la</a:t>
                </a:r>
                <a:r>
                  <a:rPr lang="en-US" sz="3200" spc="-5" dirty="0">
                    <a:latin typeface="Calibri"/>
                    <a:cs typeface="Calibri"/>
                  </a:rPr>
                  <a:t>s</a:t>
                </a:r>
                <a:r>
                  <a:rPr lang="en-US" sz="3200" dirty="0">
                    <a:latin typeface="Calibri"/>
                    <a:cs typeface="Calibri"/>
                  </a:rPr>
                  <a:t>s</a:t>
                </a:r>
                <a:r>
                  <a:rPr lang="en-US" sz="3200" spc="10" dirty="0">
                    <a:latin typeface="Calibri"/>
                    <a:cs typeface="Calibri"/>
                  </a:rPr>
                  <a:t> </a:t>
                </a:r>
                <a:r>
                  <a:rPr lang="en-US" sz="3200" spc="-53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450" i="1" spc="-225" baseline="-15700" dirty="0">
                        <a:latin typeface="Cambria Math" panose="02040503050406030204" pitchFamily="18" charset="0"/>
                        <a:cs typeface="Cambria Math"/>
                      </a:rPr>
                      <m:t>𝑖</m:t>
                    </m:r>
                  </m:oMath>
                </a14:m>
                <a:r>
                  <a:rPr lang="en-US" sz="3450" spc="-412" baseline="-15700" dirty="0"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.</a:t>
                </a:r>
              </a:p>
              <a:p>
                <a:pPr marL="358140" indent="-320040">
                  <a:lnSpc>
                    <a:spcPts val="367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US" sz="3200" dirty="0">
                    <a:solidFill>
                      <a:schemeClr val="accent6"/>
                    </a:solidFill>
                    <a:latin typeface="Cambria Math"/>
                    <a:cs typeface="Cambria Math"/>
                  </a:rPr>
                  <a:t>𝑚</a:t>
                </a:r>
                <a14:m>
                  <m:oMath xmlns:m="http://schemas.openxmlformats.org/officeDocument/2006/math">
                    <m:r>
                      <a:rPr lang="en-US" sz="3450" i="1" spc="-225" baseline="-1570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Cambria Math"/>
                      </a:rPr>
                      <m:t>𝑖</m:t>
                    </m:r>
                  </m:oMath>
                </a14:m>
                <a:r>
                  <a:rPr lang="en-US" sz="3450" spc="52" baseline="-15700" dirty="0">
                    <a:solidFill>
                      <a:schemeClr val="accent6"/>
                    </a:solidFill>
                    <a:latin typeface="Cambria Math"/>
                    <a:cs typeface="Cambria Math"/>
                  </a:rPr>
                  <a:t>→</a:t>
                </a:r>
                <a14:m>
                  <m:oMath xmlns:m="http://schemas.openxmlformats.org/officeDocument/2006/math">
                    <m:r>
                      <a:rPr lang="en-US" sz="3450" i="1" spc="179" baseline="-15700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Cambria Math"/>
                      </a:rPr>
                      <m:t>𝑗</m:t>
                    </m:r>
                    <m:r>
                      <a:rPr lang="en-US" sz="3450" i="1" spc="179" baseline="-15700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</m:oMath>
                </a14:m>
                <a:r>
                  <a:rPr lang="en-US" sz="3200" spc="-5" dirty="0">
                    <a:solidFill>
                      <a:schemeClr val="accent6"/>
                    </a:solidFill>
                    <a:latin typeface="Cambria Math"/>
                    <a:cs typeface="Cambria Math"/>
                  </a:rPr>
                  <a:t>(</a:t>
                </a:r>
                <a:r>
                  <a:rPr lang="en-US" sz="3200" spc="-815" dirty="0">
                    <a:solidFill>
                      <a:schemeClr val="accent6"/>
                    </a:solidFill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450" i="1" spc="179" baseline="-15700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Cambria Math"/>
                      </a:rPr>
                      <m:t>𝑗</m:t>
                    </m:r>
                  </m:oMath>
                </a14:m>
                <a:r>
                  <a:rPr lang="en-US" sz="3450" spc="-412" baseline="-15700" dirty="0">
                    <a:solidFill>
                      <a:schemeClr val="accent6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solidFill>
                      <a:schemeClr val="accent6"/>
                    </a:solidFill>
                    <a:latin typeface="Cambria Math"/>
                    <a:cs typeface="Cambria Math"/>
                  </a:rPr>
                  <a:t>)</a:t>
                </a:r>
                <a:r>
                  <a:rPr lang="en-US" sz="3200" spc="15" dirty="0">
                    <a:solidFill>
                      <a:schemeClr val="accent6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is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spc="95" dirty="0">
                    <a:latin typeface="Cambria Math"/>
                    <a:cs typeface="Cambria Math"/>
                  </a:rPr>
                  <a:t>𝑖</a:t>
                </a:r>
                <a:r>
                  <a:rPr lang="en-US" sz="3200" spc="-195" dirty="0">
                    <a:latin typeface="Calibri"/>
                    <a:cs typeface="Calibri"/>
                  </a:rPr>
                  <a:t>’</a:t>
                </a:r>
                <a:r>
                  <a:rPr lang="en-US" sz="3200" dirty="0">
                    <a:latin typeface="Calibri"/>
                    <a:cs typeface="Calibri"/>
                  </a:rPr>
                  <a:t>s </a:t>
                </a:r>
                <a:r>
                  <a:rPr lang="en-US" sz="3200" spc="5" dirty="0">
                    <a:latin typeface="Calibri"/>
                    <a:cs typeface="Calibri"/>
                  </a:rPr>
                  <a:t>m</a:t>
                </a:r>
                <a:r>
                  <a:rPr lang="en-US" sz="3200" spc="-10" dirty="0">
                    <a:latin typeface="Calibri"/>
                    <a:cs typeface="Calibri"/>
                  </a:rPr>
                  <a:t>e</a:t>
                </a:r>
                <a:r>
                  <a:rPr lang="en-US" sz="3200" spc="-5" dirty="0">
                    <a:latin typeface="Calibri"/>
                    <a:cs typeface="Calibri"/>
                  </a:rPr>
                  <a:t>ss</a:t>
                </a:r>
                <a:r>
                  <a:rPr lang="en-US" sz="3200" spc="5" dirty="0">
                    <a:latin typeface="Calibri"/>
                    <a:cs typeface="Calibri"/>
                  </a:rPr>
                  <a:t>a</a:t>
                </a:r>
                <a:r>
                  <a:rPr lang="en-US" sz="3200" spc="-20" dirty="0">
                    <a:latin typeface="Calibri"/>
                    <a:cs typeface="Calibri"/>
                  </a:rPr>
                  <a:t>g</a:t>
                </a:r>
                <a:r>
                  <a:rPr lang="en-US" sz="3200" dirty="0">
                    <a:latin typeface="Calibri"/>
                    <a:cs typeface="Calibri"/>
                  </a:rPr>
                  <a:t>e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/ </a:t>
                </a:r>
                <a:r>
                  <a:rPr lang="en-US" sz="3200" spc="-10" dirty="0">
                    <a:latin typeface="Calibri"/>
                    <a:cs typeface="Calibri"/>
                  </a:rPr>
                  <a:t>e</a:t>
                </a:r>
                <a:r>
                  <a:rPr lang="en-US" sz="3200" spc="-40" dirty="0">
                    <a:latin typeface="Calibri"/>
                    <a:cs typeface="Calibri"/>
                  </a:rPr>
                  <a:t>s</a:t>
                </a:r>
                <a:r>
                  <a:rPr lang="en-US" sz="3200" dirty="0">
                    <a:latin typeface="Calibri"/>
                    <a:cs typeface="Calibri"/>
                  </a:rPr>
                  <a:t>ti</a:t>
                </a:r>
                <a:r>
                  <a:rPr lang="en-US" sz="3200" spc="5" dirty="0">
                    <a:latin typeface="Calibri"/>
                    <a:cs typeface="Calibri"/>
                  </a:rPr>
                  <a:t>m</a:t>
                </a:r>
                <a:r>
                  <a:rPr lang="en-US" sz="3200" spc="-30" dirty="0">
                    <a:latin typeface="Calibri"/>
                    <a:cs typeface="Calibri"/>
                  </a:rPr>
                  <a:t>a</a:t>
                </a:r>
                <a:r>
                  <a:rPr lang="en-US" sz="3200" spc="-35" dirty="0">
                    <a:latin typeface="Calibri"/>
                    <a:cs typeface="Calibri"/>
                  </a:rPr>
                  <a:t>t</a:t>
                </a:r>
                <a:r>
                  <a:rPr lang="en-US" sz="3200" dirty="0">
                    <a:latin typeface="Calibri"/>
                    <a:cs typeface="Calibri"/>
                  </a:rPr>
                  <a:t>e</a:t>
                </a:r>
                <a:r>
                  <a:rPr lang="en-US" sz="3200" spc="-5" dirty="0">
                    <a:latin typeface="Calibri"/>
                    <a:cs typeface="Calibri"/>
                  </a:rPr>
                  <a:t> o</a:t>
                </a:r>
                <a:r>
                  <a:rPr lang="en-US" sz="3200" dirty="0">
                    <a:latin typeface="Calibri"/>
                    <a:cs typeface="Calibri"/>
                  </a:rPr>
                  <a:t>f</a:t>
                </a:r>
                <a:r>
                  <a:rPr lang="en-US" sz="3200" spc="-1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mbria Math"/>
                    <a:cs typeface="Cambria Math"/>
                  </a:rPr>
                  <a:t>𝑗</a:t>
                </a:r>
                <a:r>
                  <a:rPr lang="en-US" sz="3200" spc="70" dirty="0">
                    <a:latin typeface="Cambria Math"/>
                    <a:cs typeface="Cambria Math"/>
                  </a:rPr>
                  <a:t> </a:t>
                </a:r>
                <a:r>
                  <a:rPr lang="en-US" sz="3200" spc="5" dirty="0">
                    <a:latin typeface="Calibri"/>
                    <a:cs typeface="Calibri"/>
                  </a:rPr>
                  <a:t>b</a:t>
                </a:r>
                <a:r>
                  <a:rPr lang="en-US" sz="3200" spc="-10" dirty="0">
                    <a:latin typeface="Calibri"/>
                    <a:cs typeface="Calibri"/>
                  </a:rPr>
                  <a:t>e</a:t>
                </a:r>
                <a:r>
                  <a:rPr lang="en-US" sz="3200" dirty="0">
                    <a:latin typeface="Calibri"/>
                    <a:cs typeface="Calibri"/>
                  </a:rPr>
                  <a:t>i</a:t>
                </a:r>
                <a:r>
                  <a:rPr lang="en-US" sz="3200" spc="5" dirty="0">
                    <a:latin typeface="Calibri"/>
                    <a:cs typeface="Calibri"/>
                  </a:rPr>
                  <a:t>ng</a:t>
                </a:r>
                <a:r>
                  <a:rPr lang="en-US" sz="3200" dirty="0">
                    <a:latin typeface="Calibri"/>
                    <a:cs typeface="Calibri"/>
                  </a:rPr>
                  <a:t> in</a:t>
                </a:r>
                <a:r>
                  <a:rPr lang="en-US" sz="3200" spc="5" dirty="0">
                    <a:latin typeface="Calibri"/>
                    <a:cs typeface="Calibri"/>
                  </a:rPr>
                  <a:t> </a:t>
                </a:r>
                <a:r>
                  <a:rPr lang="en-US" sz="3200" spc="-5" dirty="0">
                    <a:latin typeface="Calibri"/>
                    <a:cs typeface="Calibri"/>
                  </a:rPr>
                  <a:t>c</a:t>
                </a:r>
                <a:r>
                  <a:rPr lang="en-US" sz="3200" dirty="0">
                    <a:latin typeface="Calibri"/>
                    <a:cs typeface="Calibri"/>
                  </a:rPr>
                  <a:t>la</a:t>
                </a:r>
                <a:r>
                  <a:rPr lang="en-US" sz="3200" spc="-5" dirty="0">
                    <a:latin typeface="Calibri"/>
                    <a:cs typeface="Calibri"/>
                  </a:rPr>
                  <a:t>s</a:t>
                </a:r>
                <a:r>
                  <a:rPr lang="en-US" sz="3200" dirty="0">
                    <a:latin typeface="Calibri"/>
                    <a:cs typeface="Calibri"/>
                  </a:rPr>
                  <a:t>s </a:t>
                </a:r>
                <a:r>
                  <a:rPr lang="en-US" sz="3200" spc="-815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450" i="1" spc="179" baseline="-15700" dirty="0" smtClean="0">
                        <a:latin typeface="Cambria Math" panose="02040503050406030204" pitchFamily="18" charset="0"/>
                        <a:cs typeface="Cambria Math"/>
                      </a:rPr>
                      <m:t>𝑗</m:t>
                    </m:r>
                  </m:oMath>
                </a14:m>
                <a:r>
                  <a:rPr lang="en-US" sz="3450" spc="-412" baseline="-15700" dirty="0">
                    <a:latin typeface="Cambria Math"/>
                    <a:cs typeface="Cambria Math"/>
                  </a:rPr>
                  <a:t> </a:t>
                </a:r>
                <a:r>
                  <a:rPr lang="en-US" sz="3200" i="1" dirty="0">
                    <a:latin typeface="Calibri"/>
                    <a:cs typeface="Calibri"/>
                  </a:rPr>
                  <a:t>.</a:t>
                </a:r>
                <a:endParaRPr lang="en-US" sz="3200" dirty="0">
                  <a:latin typeface="Calibri"/>
                  <a:cs typeface="Calibri"/>
                </a:endParaRPr>
              </a:p>
              <a:p>
                <a:pPr marL="358140" indent="-320040">
                  <a:spcBef>
                    <a:spcPts val="26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US" sz="3200" dirty="0">
                    <a:latin typeface="Cambria Math"/>
                    <a:cs typeface="Cambria Math"/>
                  </a:rPr>
                  <a:t>ℒ</a:t>
                </a:r>
                <a:r>
                  <a:rPr lang="en-US" sz="3200" spc="110" dirty="0"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is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the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spc="-10" dirty="0">
                    <a:latin typeface="Calibri"/>
                    <a:cs typeface="Calibri"/>
                  </a:rPr>
                  <a:t>set</a:t>
                </a:r>
                <a:r>
                  <a:rPr lang="en-US" sz="3200" spc="-5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of</a:t>
                </a:r>
                <a:r>
                  <a:rPr lang="en-US" sz="3200" spc="-10" dirty="0">
                    <a:latin typeface="Calibri"/>
                    <a:cs typeface="Calibri"/>
                  </a:rPr>
                  <a:t> </a:t>
                </a:r>
                <a:r>
                  <a:rPr lang="en-US" sz="3200" dirty="0">
                    <a:latin typeface="Calibri"/>
                    <a:cs typeface="Calibri"/>
                  </a:rPr>
                  <a:t>all </a:t>
                </a:r>
                <a:r>
                  <a:rPr lang="en-US" sz="3200" spc="-5" dirty="0">
                    <a:latin typeface="Calibri"/>
                    <a:cs typeface="Calibri"/>
                  </a:rPr>
                  <a:t>classes/labels</a:t>
                </a:r>
                <a:endParaRPr sz="32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348740"/>
                <a:ext cx="10267200" cy="4081054"/>
              </a:xfrm>
              <a:prstGeom prst="rect">
                <a:avLst/>
              </a:prstGeom>
              <a:blipFill>
                <a:blip r:embed="rId3"/>
                <a:stretch>
                  <a:fillRect l="-1366" t="-3433" b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029" y="370133"/>
            <a:ext cx="4907280" cy="5577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13C583A-0B6D-4F4E-A2F1-05991969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49" y="927916"/>
            <a:ext cx="8988138" cy="578450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729" y="354672"/>
            <a:ext cx="4907280" cy="5577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9297B7-653A-433F-9EC0-1E91961F2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29" y="1085219"/>
            <a:ext cx="9653071" cy="57727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169" y="379320"/>
            <a:ext cx="8253983" cy="5394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42169" y="1456741"/>
            <a:ext cx="8938631" cy="300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Now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consider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with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cycles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There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</a:t>
            </a:r>
            <a:r>
              <a:rPr sz="3200" spc="-5" dirty="0">
                <a:latin typeface="Calibri"/>
                <a:cs typeface="Calibri"/>
              </a:rPr>
              <a:t> longer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0" dirty="0">
                <a:latin typeface="Calibri"/>
                <a:cs typeface="Calibri"/>
              </a:rPr>
              <a:t>ordering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nodes</a:t>
            </a:r>
          </a:p>
          <a:p>
            <a:pPr marL="332740" marR="345440" indent="-320040">
              <a:lnSpc>
                <a:spcPts val="3790"/>
              </a:lnSpc>
              <a:spcBef>
                <a:spcPts val="2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apply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previous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slides: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Start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-10" dirty="0">
                <a:latin typeface="Calibri"/>
                <a:cs typeface="Calibri"/>
              </a:rPr>
              <a:t> arbitrary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Follow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edges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update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neighboring nodes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539" y="59008"/>
            <a:ext cx="9144000" cy="1999614"/>
            <a:chOff x="0" y="1"/>
            <a:chExt cx="9144000" cy="199961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168" y="362712"/>
              <a:ext cx="7684008" cy="5029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3" y="1121664"/>
              <a:ext cx="5233416" cy="8321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59" y="1051559"/>
              <a:ext cx="5504688" cy="9479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5925" y="1139825"/>
              <a:ext cx="5121275" cy="717550"/>
            </a:xfrm>
            <a:custGeom>
              <a:avLst/>
              <a:gdLst/>
              <a:ahLst/>
              <a:cxnLst/>
              <a:rect l="l" t="t" r="r" b="b"/>
              <a:pathLst>
                <a:path w="5121275" h="717550">
                  <a:moveTo>
                    <a:pt x="5121275" y="0"/>
                  </a:moveTo>
                  <a:lnTo>
                    <a:pt x="0" y="0"/>
                  </a:lnTo>
                  <a:lnTo>
                    <a:pt x="0" y="717550"/>
                  </a:lnTo>
                  <a:lnTo>
                    <a:pt x="5121275" y="717550"/>
                  </a:lnTo>
                  <a:lnTo>
                    <a:pt x="5121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5925" y="1139825"/>
              <a:ext cx="5121275" cy="717550"/>
            </a:xfrm>
            <a:custGeom>
              <a:avLst/>
              <a:gdLst/>
              <a:ahLst/>
              <a:cxnLst/>
              <a:rect l="l" t="t" r="r" b="b"/>
              <a:pathLst>
                <a:path w="5121275" h="717550">
                  <a:moveTo>
                    <a:pt x="0" y="0"/>
                  </a:moveTo>
                  <a:lnTo>
                    <a:pt x="5121275" y="0"/>
                  </a:lnTo>
                  <a:lnTo>
                    <a:pt x="5121275" y="717550"/>
                  </a:lnTo>
                  <a:lnTo>
                    <a:pt x="0" y="7175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045464" y="1308976"/>
            <a:ext cx="5121275" cy="451406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91440">
              <a:lnSpc>
                <a:spcPct val="100000"/>
              </a:lnSpc>
              <a:spcBef>
                <a:spcPts val="160"/>
              </a:spcBef>
            </a:pPr>
            <a:r>
              <a:rPr sz="2800" b="1" spc="-15" dirty="0"/>
              <a:t>What</a:t>
            </a:r>
            <a:r>
              <a:rPr sz="2800" b="1" spc="-10" dirty="0"/>
              <a:t> </a:t>
            </a:r>
            <a:r>
              <a:rPr sz="2800" b="1" dirty="0">
                <a:latin typeface="Calibri"/>
                <a:cs typeface="Calibri"/>
              </a:rPr>
              <a:t>if</a:t>
            </a:r>
            <a:r>
              <a:rPr sz="2800" b="1" spc="-10" dirty="0"/>
              <a:t> </a:t>
            </a:r>
            <a:r>
              <a:rPr sz="2800" b="1" spc="-5" dirty="0"/>
              <a:t>our</a:t>
            </a:r>
            <a:r>
              <a:rPr sz="2800" b="1" spc="-10" dirty="0"/>
              <a:t> </a:t>
            </a:r>
            <a:r>
              <a:rPr sz="2800" b="1" spc="-20" dirty="0"/>
              <a:t>graph</a:t>
            </a:r>
            <a:r>
              <a:rPr sz="2800" b="1" spc="-15" dirty="0"/>
              <a:t> </a:t>
            </a:r>
            <a:r>
              <a:rPr sz="2800" b="1" spc="-5" dirty="0"/>
              <a:t>has</a:t>
            </a:r>
            <a:r>
              <a:rPr sz="2800" b="1" spc="-10" dirty="0"/>
              <a:t> cycles?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865563" y="4183063"/>
            <a:ext cx="579755" cy="579755"/>
            <a:chOff x="2341562" y="4183062"/>
            <a:chExt cx="579755" cy="579755"/>
          </a:xfrm>
        </p:grpSpPr>
        <p:sp>
          <p:nvSpPr>
            <p:cNvPr id="10" name="object 10"/>
            <p:cNvSpPr/>
            <p:nvPr/>
          </p:nvSpPr>
          <p:spPr>
            <a:xfrm>
              <a:off x="2354262" y="4195762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5" h="554354">
                  <a:moveTo>
                    <a:pt x="277018" y="0"/>
                  </a:moveTo>
                  <a:lnTo>
                    <a:pt x="227224" y="4463"/>
                  </a:lnTo>
                  <a:lnTo>
                    <a:pt x="180357" y="17331"/>
                  </a:lnTo>
                  <a:lnTo>
                    <a:pt x="137202" y="37821"/>
                  </a:lnTo>
                  <a:lnTo>
                    <a:pt x="98539" y="65151"/>
                  </a:lnTo>
                  <a:lnTo>
                    <a:pt x="65151" y="98539"/>
                  </a:lnTo>
                  <a:lnTo>
                    <a:pt x="37821" y="137202"/>
                  </a:lnTo>
                  <a:lnTo>
                    <a:pt x="17331" y="180357"/>
                  </a:lnTo>
                  <a:lnTo>
                    <a:pt x="4463" y="227224"/>
                  </a:lnTo>
                  <a:lnTo>
                    <a:pt x="0" y="277018"/>
                  </a:lnTo>
                  <a:lnTo>
                    <a:pt x="4463" y="326813"/>
                  </a:lnTo>
                  <a:lnTo>
                    <a:pt x="17331" y="373679"/>
                  </a:lnTo>
                  <a:lnTo>
                    <a:pt x="37821" y="416835"/>
                  </a:lnTo>
                  <a:lnTo>
                    <a:pt x="65151" y="455498"/>
                  </a:lnTo>
                  <a:lnTo>
                    <a:pt x="98539" y="488886"/>
                  </a:lnTo>
                  <a:lnTo>
                    <a:pt x="137202" y="516216"/>
                  </a:lnTo>
                  <a:lnTo>
                    <a:pt x="180357" y="536706"/>
                  </a:lnTo>
                  <a:lnTo>
                    <a:pt x="227224" y="549574"/>
                  </a:lnTo>
                  <a:lnTo>
                    <a:pt x="277018" y="554037"/>
                  </a:lnTo>
                  <a:lnTo>
                    <a:pt x="326813" y="549574"/>
                  </a:lnTo>
                  <a:lnTo>
                    <a:pt x="373679" y="536706"/>
                  </a:lnTo>
                  <a:lnTo>
                    <a:pt x="416835" y="516216"/>
                  </a:lnTo>
                  <a:lnTo>
                    <a:pt x="455498" y="488886"/>
                  </a:lnTo>
                  <a:lnTo>
                    <a:pt x="488886" y="455498"/>
                  </a:lnTo>
                  <a:lnTo>
                    <a:pt x="516216" y="416835"/>
                  </a:lnTo>
                  <a:lnTo>
                    <a:pt x="536706" y="373679"/>
                  </a:lnTo>
                  <a:lnTo>
                    <a:pt x="549574" y="326813"/>
                  </a:lnTo>
                  <a:lnTo>
                    <a:pt x="554037" y="277018"/>
                  </a:lnTo>
                  <a:lnTo>
                    <a:pt x="549574" y="227224"/>
                  </a:lnTo>
                  <a:lnTo>
                    <a:pt x="536706" y="180357"/>
                  </a:lnTo>
                  <a:lnTo>
                    <a:pt x="516216" y="137202"/>
                  </a:lnTo>
                  <a:lnTo>
                    <a:pt x="488886" y="98539"/>
                  </a:lnTo>
                  <a:lnTo>
                    <a:pt x="455498" y="65151"/>
                  </a:lnTo>
                  <a:lnTo>
                    <a:pt x="416835" y="37821"/>
                  </a:lnTo>
                  <a:lnTo>
                    <a:pt x="373679" y="17331"/>
                  </a:lnTo>
                  <a:lnTo>
                    <a:pt x="326813" y="4463"/>
                  </a:lnTo>
                  <a:lnTo>
                    <a:pt x="277018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4262" y="4195762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5" h="554354">
                  <a:moveTo>
                    <a:pt x="277018" y="554037"/>
                  </a:moveTo>
                  <a:lnTo>
                    <a:pt x="227224" y="549573"/>
                  </a:lnTo>
                  <a:lnTo>
                    <a:pt x="180357" y="536706"/>
                  </a:lnTo>
                  <a:lnTo>
                    <a:pt x="137201" y="516215"/>
                  </a:lnTo>
                  <a:lnTo>
                    <a:pt x="98539" y="488885"/>
                  </a:lnTo>
                  <a:lnTo>
                    <a:pt x="65151" y="455498"/>
                  </a:lnTo>
                  <a:lnTo>
                    <a:pt x="37821" y="416835"/>
                  </a:lnTo>
                  <a:lnTo>
                    <a:pt x="17330" y="373679"/>
                  </a:lnTo>
                  <a:lnTo>
                    <a:pt x="4463" y="326812"/>
                  </a:lnTo>
                  <a:lnTo>
                    <a:pt x="0" y="277018"/>
                  </a:lnTo>
                  <a:lnTo>
                    <a:pt x="4463" y="227224"/>
                  </a:lnTo>
                  <a:lnTo>
                    <a:pt x="17330" y="180357"/>
                  </a:lnTo>
                  <a:lnTo>
                    <a:pt x="37821" y="137201"/>
                  </a:lnTo>
                  <a:lnTo>
                    <a:pt x="65151" y="98539"/>
                  </a:lnTo>
                  <a:lnTo>
                    <a:pt x="98539" y="65151"/>
                  </a:lnTo>
                  <a:lnTo>
                    <a:pt x="137201" y="37821"/>
                  </a:lnTo>
                  <a:lnTo>
                    <a:pt x="180357" y="17330"/>
                  </a:lnTo>
                  <a:lnTo>
                    <a:pt x="227224" y="4463"/>
                  </a:lnTo>
                  <a:lnTo>
                    <a:pt x="277018" y="0"/>
                  </a:lnTo>
                  <a:lnTo>
                    <a:pt x="326812" y="4463"/>
                  </a:lnTo>
                  <a:lnTo>
                    <a:pt x="373679" y="17330"/>
                  </a:lnTo>
                  <a:lnTo>
                    <a:pt x="416835" y="37821"/>
                  </a:lnTo>
                  <a:lnTo>
                    <a:pt x="455498" y="65151"/>
                  </a:lnTo>
                  <a:lnTo>
                    <a:pt x="488885" y="98539"/>
                  </a:lnTo>
                  <a:lnTo>
                    <a:pt x="516215" y="137201"/>
                  </a:lnTo>
                  <a:lnTo>
                    <a:pt x="536706" y="180357"/>
                  </a:lnTo>
                  <a:lnTo>
                    <a:pt x="549573" y="227224"/>
                  </a:lnTo>
                  <a:lnTo>
                    <a:pt x="554037" y="277018"/>
                  </a:lnTo>
                  <a:lnTo>
                    <a:pt x="549573" y="326812"/>
                  </a:lnTo>
                  <a:lnTo>
                    <a:pt x="536706" y="373679"/>
                  </a:lnTo>
                  <a:lnTo>
                    <a:pt x="516215" y="416835"/>
                  </a:lnTo>
                  <a:lnTo>
                    <a:pt x="488885" y="455498"/>
                  </a:lnTo>
                  <a:lnTo>
                    <a:pt x="455498" y="488885"/>
                  </a:lnTo>
                  <a:lnTo>
                    <a:pt x="416835" y="516215"/>
                  </a:lnTo>
                  <a:lnTo>
                    <a:pt x="373679" y="536706"/>
                  </a:lnTo>
                  <a:lnTo>
                    <a:pt x="326812" y="549573"/>
                  </a:lnTo>
                  <a:lnTo>
                    <a:pt x="277018" y="55403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40917" y="4296155"/>
            <a:ext cx="171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𝑢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65564" y="3214532"/>
            <a:ext cx="1577975" cy="3126105"/>
            <a:chOff x="2341563" y="3214531"/>
            <a:chExt cx="1577975" cy="3126105"/>
          </a:xfrm>
        </p:grpSpPr>
        <p:sp>
          <p:nvSpPr>
            <p:cNvPr id="14" name="object 14"/>
            <p:cNvSpPr/>
            <p:nvPr/>
          </p:nvSpPr>
          <p:spPr>
            <a:xfrm>
              <a:off x="3352800" y="3227231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4" h="554354">
                  <a:moveTo>
                    <a:pt x="277018" y="0"/>
                  </a:moveTo>
                  <a:lnTo>
                    <a:pt x="227224" y="4463"/>
                  </a:lnTo>
                  <a:lnTo>
                    <a:pt x="180357" y="17331"/>
                  </a:lnTo>
                  <a:lnTo>
                    <a:pt x="137202" y="37821"/>
                  </a:lnTo>
                  <a:lnTo>
                    <a:pt x="98539" y="65151"/>
                  </a:lnTo>
                  <a:lnTo>
                    <a:pt x="65151" y="98539"/>
                  </a:lnTo>
                  <a:lnTo>
                    <a:pt x="37821" y="137202"/>
                  </a:lnTo>
                  <a:lnTo>
                    <a:pt x="17331" y="180358"/>
                  </a:lnTo>
                  <a:lnTo>
                    <a:pt x="4463" y="227225"/>
                  </a:lnTo>
                  <a:lnTo>
                    <a:pt x="0" y="277020"/>
                  </a:lnTo>
                  <a:lnTo>
                    <a:pt x="4463" y="326814"/>
                  </a:lnTo>
                  <a:lnTo>
                    <a:pt x="17331" y="373680"/>
                  </a:lnTo>
                  <a:lnTo>
                    <a:pt x="37821" y="416836"/>
                  </a:lnTo>
                  <a:lnTo>
                    <a:pt x="65151" y="455499"/>
                  </a:lnTo>
                  <a:lnTo>
                    <a:pt x="98539" y="488887"/>
                  </a:lnTo>
                  <a:lnTo>
                    <a:pt x="137202" y="516217"/>
                  </a:lnTo>
                  <a:lnTo>
                    <a:pt x="180357" y="536707"/>
                  </a:lnTo>
                  <a:lnTo>
                    <a:pt x="227224" y="549575"/>
                  </a:lnTo>
                  <a:lnTo>
                    <a:pt x="277018" y="554038"/>
                  </a:lnTo>
                  <a:lnTo>
                    <a:pt x="326813" y="549575"/>
                  </a:lnTo>
                  <a:lnTo>
                    <a:pt x="373679" y="536707"/>
                  </a:lnTo>
                  <a:lnTo>
                    <a:pt x="416835" y="516217"/>
                  </a:lnTo>
                  <a:lnTo>
                    <a:pt x="455498" y="488887"/>
                  </a:lnTo>
                  <a:lnTo>
                    <a:pt x="488886" y="455499"/>
                  </a:lnTo>
                  <a:lnTo>
                    <a:pt x="516216" y="416836"/>
                  </a:lnTo>
                  <a:lnTo>
                    <a:pt x="536706" y="373680"/>
                  </a:lnTo>
                  <a:lnTo>
                    <a:pt x="549574" y="326814"/>
                  </a:lnTo>
                  <a:lnTo>
                    <a:pt x="554037" y="277020"/>
                  </a:lnTo>
                  <a:lnTo>
                    <a:pt x="549574" y="227225"/>
                  </a:lnTo>
                  <a:lnTo>
                    <a:pt x="536706" y="180358"/>
                  </a:lnTo>
                  <a:lnTo>
                    <a:pt x="516216" y="137202"/>
                  </a:lnTo>
                  <a:lnTo>
                    <a:pt x="488886" y="98539"/>
                  </a:lnTo>
                  <a:lnTo>
                    <a:pt x="455498" y="65151"/>
                  </a:lnTo>
                  <a:lnTo>
                    <a:pt x="416835" y="37821"/>
                  </a:lnTo>
                  <a:lnTo>
                    <a:pt x="373679" y="17331"/>
                  </a:lnTo>
                  <a:lnTo>
                    <a:pt x="326813" y="4463"/>
                  </a:lnTo>
                  <a:lnTo>
                    <a:pt x="277018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2799" y="3227231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4" h="554354">
                  <a:moveTo>
                    <a:pt x="277019" y="0"/>
                  </a:moveTo>
                  <a:lnTo>
                    <a:pt x="326813" y="4463"/>
                  </a:lnTo>
                  <a:lnTo>
                    <a:pt x="373679" y="17331"/>
                  </a:lnTo>
                  <a:lnTo>
                    <a:pt x="416835" y="37821"/>
                  </a:lnTo>
                  <a:lnTo>
                    <a:pt x="455498" y="65151"/>
                  </a:lnTo>
                  <a:lnTo>
                    <a:pt x="488886" y="98539"/>
                  </a:lnTo>
                  <a:lnTo>
                    <a:pt x="516216" y="137202"/>
                  </a:lnTo>
                  <a:lnTo>
                    <a:pt x="536707" y="180358"/>
                  </a:lnTo>
                  <a:lnTo>
                    <a:pt x="549574" y="227224"/>
                  </a:lnTo>
                  <a:lnTo>
                    <a:pt x="554038" y="277019"/>
                  </a:lnTo>
                  <a:lnTo>
                    <a:pt x="549574" y="326813"/>
                  </a:lnTo>
                  <a:lnTo>
                    <a:pt x="536707" y="373679"/>
                  </a:lnTo>
                  <a:lnTo>
                    <a:pt x="516216" y="416835"/>
                  </a:lnTo>
                  <a:lnTo>
                    <a:pt x="488886" y="455498"/>
                  </a:lnTo>
                  <a:lnTo>
                    <a:pt x="455498" y="488886"/>
                  </a:lnTo>
                  <a:lnTo>
                    <a:pt x="416835" y="516216"/>
                  </a:lnTo>
                  <a:lnTo>
                    <a:pt x="373679" y="536707"/>
                  </a:lnTo>
                  <a:lnTo>
                    <a:pt x="326813" y="549574"/>
                  </a:lnTo>
                  <a:lnTo>
                    <a:pt x="277019" y="554038"/>
                  </a:lnTo>
                  <a:lnTo>
                    <a:pt x="227224" y="549574"/>
                  </a:lnTo>
                  <a:lnTo>
                    <a:pt x="180358" y="536707"/>
                  </a:lnTo>
                  <a:lnTo>
                    <a:pt x="137202" y="516216"/>
                  </a:lnTo>
                  <a:lnTo>
                    <a:pt x="98539" y="488886"/>
                  </a:lnTo>
                  <a:lnTo>
                    <a:pt x="65151" y="455498"/>
                  </a:lnTo>
                  <a:lnTo>
                    <a:pt x="37821" y="416835"/>
                  </a:lnTo>
                  <a:lnTo>
                    <a:pt x="17331" y="373679"/>
                  </a:lnTo>
                  <a:lnTo>
                    <a:pt x="4463" y="326813"/>
                  </a:lnTo>
                  <a:lnTo>
                    <a:pt x="0" y="277019"/>
                  </a:lnTo>
                  <a:lnTo>
                    <a:pt x="4463" y="227224"/>
                  </a:lnTo>
                  <a:lnTo>
                    <a:pt x="17331" y="180358"/>
                  </a:lnTo>
                  <a:lnTo>
                    <a:pt x="37821" y="137202"/>
                  </a:lnTo>
                  <a:lnTo>
                    <a:pt x="65151" y="98539"/>
                  </a:lnTo>
                  <a:lnTo>
                    <a:pt x="98539" y="65151"/>
                  </a:lnTo>
                  <a:lnTo>
                    <a:pt x="137202" y="37821"/>
                  </a:lnTo>
                  <a:lnTo>
                    <a:pt x="180358" y="17331"/>
                  </a:lnTo>
                  <a:lnTo>
                    <a:pt x="227224" y="4463"/>
                  </a:lnTo>
                  <a:lnTo>
                    <a:pt x="277019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4262" y="5773793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5" h="554354">
                  <a:moveTo>
                    <a:pt x="277020" y="0"/>
                  </a:moveTo>
                  <a:lnTo>
                    <a:pt x="227225" y="4463"/>
                  </a:lnTo>
                  <a:lnTo>
                    <a:pt x="180358" y="17331"/>
                  </a:lnTo>
                  <a:lnTo>
                    <a:pt x="137202" y="37821"/>
                  </a:lnTo>
                  <a:lnTo>
                    <a:pt x="98539" y="65151"/>
                  </a:lnTo>
                  <a:lnTo>
                    <a:pt x="65151" y="98539"/>
                  </a:lnTo>
                  <a:lnTo>
                    <a:pt x="37821" y="137202"/>
                  </a:lnTo>
                  <a:lnTo>
                    <a:pt x="17331" y="180358"/>
                  </a:lnTo>
                  <a:lnTo>
                    <a:pt x="4463" y="227224"/>
                  </a:lnTo>
                  <a:lnTo>
                    <a:pt x="0" y="277019"/>
                  </a:lnTo>
                  <a:lnTo>
                    <a:pt x="4463" y="326813"/>
                  </a:lnTo>
                  <a:lnTo>
                    <a:pt x="17331" y="373679"/>
                  </a:lnTo>
                  <a:lnTo>
                    <a:pt x="37821" y="416835"/>
                  </a:lnTo>
                  <a:lnTo>
                    <a:pt x="65151" y="455498"/>
                  </a:lnTo>
                  <a:lnTo>
                    <a:pt x="98539" y="488886"/>
                  </a:lnTo>
                  <a:lnTo>
                    <a:pt x="137202" y="516216"/>
                  </a:lnTo>
                  <a:lnTo>
                    <a:pt x="180358" y="536706"/>
                  </a:lnTo>
                  <a:lnTo>
                    <a:pt x="227225" y="549574"/>
                  </a:lnTo>
                  <a:lnTo>
                    <a:pt x="277020" y="554038"/>
                  </a:lnTo>
                  <a:lnTo>
                    <a:pt x="326814" y="549574"/>
                  </a:lnTo>
                  <a:lnTo>
                    <a:pt x="373680" y="536706"/>
                  </a:lnTo>
                  <a:lnTo>
                    <a:pt x="416836" y="516216"/>
                  </a:lnTo>
                  <a:lnTo>
                    <a:pt x="455499" y="488886"/>
                  </a:lnTo>
                  <a:lnTo>
                    <a:pt x="488887" y="455498"/>
                  </a:lnTo>
                  <a:lnTo>
                    <a:pt x="516217" y="416835"/>
                  </a:lnTo>
                  <a:lnTo>
                    <a:pt x="536707" y="373679"/>
                  </a:lnTo>
                  <a:lnTo>
                    <a:pt x="549575" y="326813"/>
                  </a:lnTo>
                  <a:lnTo>
                    <a:pt x="554038" y="277019"/>
                  </a:lnTo>
                  <a:lnTo>
                    <a:pt x="549575" y="227224"/>
                  </a:lnTo>
                  <a:lnTo>
                    <a:pt x="536707" y="180358"/>
                  </a:lnTo>
                  <a:lnTo>
                    <a:pt x="516217" y="137202"/>
                  </a:lnTo>
                  <a:lnTo>
                    <a:pt x="488887" y="98539"/>
                  </a:lnTo>
                  <a:lnTo>
                    <a:pt x="455499" y="65151"/>
                  </a:lnTo>
                  <a:lnTo>
                    <a:pt x="416836" y="37821"/>
                  </a:lnTo>
                  <a:lnTo>
                    <a:pt x="373680" y="17331"/>
                  </a:lnTo>
                  <a:lnTo>
                    <a:pt x="326814" y="4463"/>
                  </a:lnTo>
                  <a:lnTo>
                    <a:pt x="27702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54263" y="5773793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5" h="554354">
                  <a:moveTo>
                    <a:pt x="277019" y="554038"/>
                  </a:moveTo>
                  <a:lnTo>
                    <a:pt x="326813" y="549574"/>
                  </a:lnTo>
                  <a:lnTo>
                    <a:pt x="373679" y="536707"/>
                  </a:lnTo>
                  <a:lnTo>
                    <a:pt x="416835" y="516216"/>
                  </a:lnTo>
                  <a:lnTo>
                    <a:pt x="455498" y="488886"/>
                  </a:lnTo>
                  <a:lnTo>
                    <a:pt x="488886" y="455498"/>
                  </a:lnTo>
                  <a:lnTo>
                    <a:pt x="516216" y="416835"/>
                  </a:lnTo>
                  <a:lnTo>
                    <a:pt x="536707" y="373679"/>
                  </a:lnTo>
                  <a:lnTo>
                    <a:pt x="549574" y="326813"/>
                  </a:lnTo>
                  <a:lnTo>
                    <a:pt x="554038" y="277019"/>
                  </a:lnTo>
                  <a:lnTo>
                    <a:pt x="549574" y="227224"/>
                  </a:lnTo>
                  <a:lnTo>
                    <a:pt x="536707" y="180358"/>
                  </a:lnTo>
                  <a:lnTo>
                    <a:pt x="516216" y="137202"/>
                  </a:lnTo>
                  <a:lnTo>
                    <a:pt x="488886" y="98539"/>
                  </a:lnTo>
                  <a:lnTo>
                    <a:pt x="455498" y="65151"/>
                  </a:lnTo>
                  <a:lnTo>
                    <a:pt x="416835" y="37821"/>
                  </a:lnTo>
                  <a:lnTo>
                    <a:pt x="373679" y="17331"/>
                  </a:lnTo>
                  <a:lnTo>
                    <a:pt x="326813" y="4463"/>
                  </a:lnTo>
                  <a:lnTo>
                    <a:pt x="277019" y="0"/>
                  </a:lnTo>
                  <a:lnTo>
                    <a:pt x="227224" y="4463"/>
                  </a:lnTo>
                  <a:lnTo>
                    <a:pt x="180358" y="17331"/>
                  </a:lnTo>
                  <a:lnTo>
                    <a:pt x="137202" y="37821"/>
                  </a:lnTo>
                  <a:lnTo>
                    <a:pt x="98539" y="65151"/>
                  </a:lnTo>
                  <a:lnTo>
                    <a:pt x="65151" y="98539"/>
                  </a:lnTo>
                  <a:lnTo>
                    <a:pt x="37821" y="137202"/>
                  </a:lnTo>
                  <a:lnTo>
                    <a:pt x="17331" y="180358"/>
                  </a:lnTo>
                  <a:lnTo>
                    <a:pt x="4463" y="227224"/>
                  </a:lnTo>
                  <a:lnTo>
                    <a:pt x="0" y="277019"/>
                  </a:lnTo>
                  <a:lnTo>
                    <a:pt x="4463" y="326813"/>
                  </a:lnTo>
                  <a:lnTo>
                    <a:pt x="17331" y="373679"/>
                  </a:lnTo>
                  <a:lnTo>
                    <a:pt x="37821" y="416835"/>
                  </a:lnTo>
                  <a:lnTo>
                    <a:pt x="65151" y="455498"/>
                  </a:lnTo>
                  <a:lnTo>
                    <a:pt x="98539" y="488886"/>
                  </a:lnTo>
                  <a:lnTo>
                    <a:pt x="137202" y="516216"/>
                  </a:lnTo>
                  <a:lnTo>
                    <a:pt x="180358" y="536707"/>
                  </a:lnTo>
                  <a:lnTo>
                    <a:pt x="227224" y="549574"/>
                  </a:lnTo>
                  <a:lnTo>
                    <a:pt x="277019" y="55403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35804" y="3326891"/>
            <a:ext cx="165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𝑘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21100" y="2016144"/>
            <a:ext cx="579755" cy="579755"/>
            <a:chOff x="2197099" y="2016143"/>
            <a:chExt cx="579755" cy="579755"/>
          </a:xfrm>
        </p:grpSpPr>
        <p:sp>
          <p:nvSpPr>
            <p:cNvPr id="20" name="object 20"/>
            <p:cNvSpPr/>
            <p:nvPr/>
          </p:nvSpPr>
          <p:spPr>
            <a:xfrm>
              <a:off x="2209800" y="2028843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5" h="554355">
                  <a:moveTo>
                    <a:pt x="277017" y="0"/>
                  </a:moveTo>
                  <a:lnTo>
                    <a:pt x="227223" y="4463"/>
                  </a:lnTo>
                  <a:lnTo>
                    <a:pt x="180356" y="17331"/>
                  </a:lnTo>
                  <a:lnTo>
                    <a:pt x="137201" y="37821"/>
                  </a:lnTo>
                  <a:lnTo>
                    <a:pt x="98538" y="65151"/>
                  </a:lnTo>
                  <a:lnTo>
                    <a:pt x="65150" y="98539"/>
                  </a:lnTo>
                  <a:lnTo>
                    <a:pt x="37820" y="137202"/>
                  </a:lnTo>
                  <a:lnTo>
                    <a:pt x="17330" y="180358"/>
                  </a:lnTo>
                  <a:lnTo>
                    <a:pt x="4463" y="227225"/>
                  </a:lnTo>
                  <a:lnTo>
                    <a:pt x="0" y="277020"/>
                  </a:lnTo>
                  <a:lnTo>
                    <a:pt x="4463" y="326814"/>
                  </a:lnTo>
                  <a:lnTo>
                    <a:pt x="17330" y="373680"/>
                  </a:lnTo>
                  <a:lnTo>
                    <a:pt x="37820" y="416836"/>
                  </a:lnTo>
                  <a:lnTo>
                    <a:pt x="65150" y="455499"/>
                  </a:lnTo>
                  <a:lnTo>
                    <a:pt x="98538" y="488887"/>
                  </a:lnTo>
                  <a:lnTo>
                    <a:pt x="137201" y="516217"/>
                  </a:lnTo>
                  <a:lnTo>
                    <a:pt x="180356" y="536707"/>
                  </a:lnTo>
                  <a:lnTo>
                    <a:pt x="227223" y="549575"/>
                  </a:lnTo>
                  <a:lnTo>
                    <a:pt x="277017" y="554038"/>
                  </a:lnTo>
                  <a:lnTo>
                    <a:pt x="326811" y="549575"/>
                  </a:lnTo>
                  <a:lnTo>
                    <a:pt x="373678" y="536707"/>
                  </a:lnTo>
                  <a:lnTo>
                    <a:pt x="416834" y="516217"/>
                  </a:lnTo>
                  <a:lnTo>
                    <a:pt x="455497" y="488887"/>
                  </a:lnTo>
                  <a:lnTo>
                    <a:pt x="488884" y="455499"/>
                  </a:lnTo>
                  <a:lnTo>
                    <a:pt x="516215" y="416836"/>
                  </a:lnTo>
                  <a:lnTo>
                    <a:pt x="536705" y="373680"/>
                  </a:lnTo>
                  <a:lnTo>
                    <a:pt x="549573" y="326814"/>
                  </a:lnTo>
                  <a:lnTo>
                    <a:pt x="554036" y="277020"/>
                  </a:lnTo>
                  <a:lnTo>
                    <a:pt x="549573" y="227225"/>
                  </a:lnTo>
                  <a:lnTo>
                    <a:pt x="536705" y="180358"/>
                  </a:lnTo>
                  <a:lnTo>
                    <a:pt x="516215" y="137202"/>
                  </a:lnTo>
                  <a:lnTo>
                    <a:pt x="488884" y="98539"/>
                  </a:lnTo>
                  <a:lnTo>
                    <a:pt x="455497" y="65151"/>
                  </a:lnTo>
                  <a:lnTo>
                    <a:pt x="416834" y="37821"/>
                  </a:lnTo>
                  <a:lnTo>
                    <a:pt x="373678" y="17331"/>
                  </a:lnTo>
                  <a:lnTo>
                    <a:pt x="326811" y="4463"/>
                  </a:lnTo>
                  <a:lnTo>
                    <a:pt x="277017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09799" y="2028843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5" h="554355">
                  <a:moveTo>
                    <a:pt x="277018" y="0"/>
                  </a:moveTo>
                  <a:lnTo>
                    <a:pt x="326812" y="4463"/>
                  </a:lnTo>
                  <a:lnTo>
                    <a:pt x="373679" y="17331"/>
                  </a:lnTo>
                  <a:lnTo>
                    <a:pt x="416835" y="37821"/>
                  </a:lnTo>
                  <a:lnTo>
                    <a:pt x="455498" y="65151"/>
                  </a:lnTo>
                  <a:lnTo>
                    <a:pt x="488885" y="98539"/>
                  </a:lnTo>
                  <a:lnTo>
                    <a:pt x="516215" y="137202"/>
                  </a:lnTo>
                  <a:lnTo>
                    <a:pt x="536706" y="180358"/>
                  </a:lnTo>
                  <a:lnTo>
                    <a:pt x="549573" y="227224"/>
                  </a:lnTo>
                  <a:lnTo>
                    <a:pt x="554037" y="277019"/>
                  </a:lnTo>
                  <a:lnTo>
                    <a:pt x="549573" y="326813"/>
                  </a:lnTo>
                  <a:lnTo>
                    <a:pt x="536706" y="373679"/>
                  </a:lnTo>
                  <a:lnTo>
                    <a:pt x="516215" y="416835"/>
                  </a:lnTo>
                  <a:lnTo>
                    <a:pt x="488885" y="455498"/>
                  </a:lnTo>
                  <a:lnTo>
                    <a:pt x="455498" y="488886"/>
                  </a:lnTo>
                  <a:lnTo>
                    <a:pt x="416835" y="516216"/>
                  </a:lnTo>
                  <a:lnTo>
                    <a:pt x="373679" y="536707"/>
                  </a:lnTo>
                  <a:lnTo>
                    <a:pt x="326812" y="549574"/>
                  </a:lnTo>
                  <a:lnTo>
                    <a:pt x="277018" y="554038"/>
                  </a:lnTo>
                  <a:lnTo>
                    <a:pt x="227224" y="549574"/>
                  </a:lnTo>
                  <a:lnTo>
                    <a:pt x="180357" y="536707"/>
                  </a:lnTo>
                  <a:lnTo>
                    <a:pt x="137201" y="516216"/>
                  </a:lnTo>
                  <a:lnTo>
                    <a:pt x="98539" y="488886"/>
                  </a:lnTo>
                  <a:lnTo>
                    <a:pt x="65151" y="455498"/>
                  </a:lnTo>
                  <a:lnTo>
                    <a:pt x="37821" y="416835"/>
                  </a:lnTo>
                  <a:lnTo>
                    <a:pt x="17330" y="373679"/>
                  </a:lnTo>
                  <a:lnTo>
                    <a:pt x="4463" y="326813"/>
                  </a:lnTo>
                  <a:lnTo>
                    <a:pt x="0" y="277019"/>
                  </a:lnTo>
                  <a:lnTo>
                    <a:pt x="4463" y="227224"/>
                  </a:lnTo>
                  <a:lnTo>
                    <a:pt x="17330" y="180358"/>
                  </a:lnTo>
                  <a:lnTo>
                    <a:pt x="37821" y="137202"/>
                  </a:lnTo>
                  <a:lnTo>
                    <a:pt x="65151" y="98539"/>
                  </a:lnTo>
                  <a:lnTo>
                    <a:pt x="98539" y="65151"/>
                  </a:lnTo>
                  <a:lnTo>
                    <a:pt x="137201" y="37821"/>
                  </a:lnTo>
                  <a:lnTo>
                    <a:pt x="180357" y="17331"/>
                  </a:lnTo>
                  <a:lnTo>
                    <a:pt x="227224" y="4463"/>
                  </a:lnTo>
                  <a:lnTo>
                    <a:pt x="277018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918171" y="2129028"/>
            <a:ext cx="11683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𝑗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48756" y="3173239"/>
            <a:ext cx="579755" cy="579755"/>
            <a:chOff x="1224755" y="3173238"/>
            <a:chExt cx="579755" cy="579755"/>
          </a:xfrm>
        </p:grpSpPr>
        <p:sp>
          <p:nvSpPr>
            <p:cNvPr id="24" name="object 24"/>
            <p:cNvSpPr/>
            <p:nvPr/>
          </p:nvSpPr>
          <p:spPr>
            <a:xfrm>
              <a:off x="1237456" y="3185938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5" h="554354">
                  <a:moveTo>
                    <a:pt x="277019" y="0"/>
                  </a:moveTo>
                  <a:lnTo>
                    <a:pt x="227224" y="4463"/>
                  </a:lnTo>
                  <a:lnTo>
                    <a:pt x="180358" y="17331"/>
                  </a:lnTo>
                  <a:lnTo>
                    <a:pt x="137202" y="37821"/>
                  </a:lnTo>
                  <a:lnTo>
                    <a:pt x="98539" y="65151"/>
                  </a:lnTo>
                  <a:lnTo>
                    <a:pt x="65151" y="98539"/>
                  </a:lnTo>
                  <a:lnTo>
                    <a:pt x="37821" y="137202"/>
                  </a:lnTo>
                  <a:lnTo>
                    <a:pt x="17331" y="180357"/>
                  </a:lnTo>
                  <a:lnTo>
                    <a:pt x="4463" y="227224"/>
                  </a:lnTo>
                  <a:lnTo>
                    <a:pt x="0" y="277018"/>
                  </a:lnTo>
                  <a:lnTo>
                    <a:pt x="4463" y="326813"/>
                  </a:lnTo>
                  <a:lnTo>
                    <a:pt x="17331" y="373679"/>
                  </a:lnTo>
                  <a:lnTo>
                    <a:pt x="37821" y="416835"/>
                  </a:lnTo>
                  <a:lnTo>
                    <a:pt x="65151" y="455498"/>
                  </a:lnTo>
                  <a:lnTo>
                    <a:pt x="98539" y="488886"/>
                  </a:lnTo>
                  <a:lnTo>
                    <a:pt x="137202" y="516216"/>
                  </a:lnTo>
                  <a:lnTo>
                    <a:pt x="180358" y="536706"/>
                  </a:lnTo>
                  <a:lnTo>
                    <a:pt x="227224" y="549574"/>
                  </a:lnTo>
                  <a:lnTo>
                    <a:pt x="277019" y="554037"/>
                  </a:lnTo>
                  <a:lnTo>
                    <a:pt x="326813" y="549574"/>
                  </a:lnTo>
                  <a:lnTo>
                    <a:pt x="373679" y="536706"/>
                  </a:lnTo>
                  <a:lnTo>
                    <a:pt x="416835" y="516216"/>
                  </a:lnTo>
                  <a:lnTo>
                    <a:pt x="455498" y="488886"/>
                  </a:lnTo>
                  <a:lnTo>
                    <a:pt x="488886" y="455498"/>
                  </a:lnTo>
                  <a:lnTo>
                    <a:pt x="516216" y="416835"/>
                  </a:lnTo>
                  <a:lnTo>
                    <a:pt x="536706" y="373679"/>
                  </a:lnTo>
                  <a:lnTo>
                    <a:pt x="549574" y="326813"/>
                  </a:lnTo>
                  <a:lnTo>
                    <a:pt x="554037" y="277018"/>
                  </a:lnTo>
                  <a:lnTo>
                    <a:pt x="549574" y="227224"/>
                  </a:lnTo>
                  <a:lnTo>
                    <a:pt x="536706" y="180357"/>
                  </a:lnTo>
                  <a:lnTo>
                    <a:pt x="516216" y="137202"/>
                  </a:lnTo>
                  <a:lnTo>
                    <a:pt x="488886" y="98539"/>
                  </a:lnTo>
                  <a:lnTo>
                    <a:pt x="455498" y="65151"/>
                  </a:lnTo>
                  <a:lnTo>
                    <a:pt x="416835" y="37821"/>
                  </a:lnTo>
                  <a:lnTo>
                    <a:pt x="373679" y="17331"/>
                  </a:lnTo>
                  <a:lnTo>
                    <a:pt x="326813" y="4463"/>
                  </a:lnTo>
                  <a:lnTo>
                    <a:pt x="27701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7455" y="3185938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5" h="554354">
                  <a:moveTo>
                    <a:pt x="277019" y="0"/>
                  </a:moveTo>
                  <a:lnTo>
                    <a:pt x="326813" y="4463"/>
                  </a:lnTo>
                  <a:lnTo>
                    <a:pt x="373679" y="17331"/>
                  </a:lnTo>
                  <a:lnTo>
                    <a:pt x="416835" y="37821"/>
                  </a:lnTo>
                  <a:lnTo>
                    <a:pt x="455498" y="65151"/>
                  </a:lnTo>
                  <a:lnTo>
                    <a:pt x="488886" y="98539"/>
                  </a:lnTo>
                  <a:lnTo>
                    <a:pt x="516216" y="137202"/>
                  </a:lnTo>
                  <a:lnTo>
                    <a:pt x="536707" y="180358"/>
                  </a:lnTo>
                  <a:lnTo>
                    <a:pt x="549574" y="227224"/>
                  </a:lnTo>
                  <a:lnTo>
                    <a:pt x="554038" y="277019"/>
                  </a:lnTo>
                  <a:lnTo>
                    <a:pt x="549574" y="326813"/>
                  </a:lnTo>
                  <a:lnTo>
                    <a:pt x="536707" y="373679"/>
                  </a:lnTo>
                  <a:lnTo>
                    <a:pt x="516216" y="416835"/>
                  </a:lnTo>
                  <a:lnTo>
                    <a:pt x="488886" y="455498"/>
                  </a:lnTo>
                  <a:lnTo>
                    <a:pt x="455498" y="488886"/>
                  </a:lnTo>
                  <a:lnTo>
                    <a:pt x="416835" y="516216"/>
                  </a:lnTo>
                  <a:lnTo>
                    <a:pt x="373679" y="536707"/>
                  </a:lnTo>
                  <a:lnTo>
                    <a:pt x="326813" y="549574"/>
                  </a:lnTo>
                  <a:lnTo>
                    <a:pt x="277019" y="554038"/>
                  </a:lnTo>
                  <a:lnTo>
                    <a:pt x="227224" y="549574"/>
                  </a:lnTo>
                  <a:lnTo>
                    <a:pt x="180358" y="536707"/>
                  </a:lnTo>
                  <a:lnTo>
                    <a:pt x="137202" y="516216"/>
                  </a:lnTo>
                  <a:lnTo>
                    <a:pt x="98539" y="488886"/>
                  </a:lnTo>
                  <a:lnTo>
                    <a:pt x="65151" y="455498"/>
                  </a:lnTo>
                  <a:lnTo>
                    <a:pt x="37821" y="416835"/>
                  </a:lnTo>
                  <a:lnTo>
                    <a:pt x="17331" y="373679"/>
                  </a:lnTo>
                  <a:lnTo>
                    <a:pt x="4463" y="326813"/>
                  </a:lnTo>
                  <a:lnTo>
                    <a:pt x="0" y="277019"/>
                  </a:lnTo>
                  <a:lnTo>
                    <a:pt x="4463" y="227224"/>
                  </a:lnTo>
                  <a:lnTo>
                    <a:pt x="17331" y="180358"/>
                  </a:lnTo>
                  <a:lnTo>
                    <a:pt x="37821" y="137202"/>
                  </a:lnTo>
                  <a:lnTo>
                    <a:pt x="65151" y="98539"/>
                  </a:lnTo>
                  <a:lnTo>
                    <a:pt x="98539" y="65151"/>
                  </a:lnTo>
                  <a:lnTo>
                    <a:pt x="137202" y="37821"/>
                  </a:lnTo>
                  <a:lnTo>
                    <a:pt x="180358" y="17331"/>
                  </a:lnTo>
                  <a:lnTo>
                    <a:pt x="227224" y="4463"/>
                  </a:lnTo>
                  <a:lnTo>
                    <a:pt x="277019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949512" y="3284220"/>
            <a:ext cx="1060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𝑖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20069" y="2487458"/>
            <a:ext cx="1752600" cy="3286760"/>
            <a:chOff x="1696069" y="2487458"/>
            <a:chExt cx="1752600" cy="3286760"/>
          </a:xfrm>
        </p:grpSpPr>
        <p:sp>
          <p:nvSpPr>
            <p:cNvPr id="28" name="object 28"/>
            <p:cNvSpPr/>
            <p:nvPr/>
          </p:nvSpPr>
          <p:spPr>
            <a:xfrm>
              <a:off x="1710357" y="2501745"/>
              <a:ext cx="581025" cy="765810"/>
            </a:xfrm>
            <a:custGeom>
              <a:avLst/>
              <a:gdLst/>
              <a:ahLst/>
              <a:cxnLst/>
              <a:rect l="l" t="t" r="r" b="b"/>
              <a:pathLst>
                <a:path w="581025" h="765810">
                  <a:moveTo>
                    <a:pt x="0" y="765329"/>
                  </a:moveTo>
                  <a:lnTo>
                    <a:pt x="58058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10357" y="3658839"/>
              <a:ext cx="725170" cy="618490"/>
            </a:xfrm>
            <a:custGeom>
              <a:avLst/>
              <a:gdLst/>
              <a:ahLst/>
              <a:cxnLst/>
              <a:rect l="l" t="t" r="r" b="b"/>
              <a:pathLst>
                <a:path w="725169" h="618489">
                  <a:moveTo>
                    <a:pt x="0" y="0"/>
                  </a:moveTo>
                  <a:lnTo>
                    <a:pt x="725043" y="61806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82699" y="2501746"/>
              <a:ext cx="751840" cy="807085"/>
            </a:xfrm>
            <a:custGeom>
              <a:avLst/>
              <a:gdLst/>
              <a:ahLst/>
              <a:cxnLst/>
              <a:rect l="l" t="t" r="r" b="b"/>
              <a:pathLst>
                <a:path w="751839" h="807085">
                  <a:moveTo>
                    <a:pt x="0" y="0"/>
                  </a:moveTo>
                  <a:lnTo>
                    <a:pt x="751237" y="80662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27163" y="3700133"/>
              <a:ext cx="607060" cy="577215"/>
            </a:xfrm>
            <a:custGeom>
              <a:avLst/>
              <a:gdLst/>
              <a:ahLst/>
              <a:cxnLst/>
              <a:rect l="l" t="t" r="r" b="b"/>
              <a:pathLst>
                <a:path w="607060" h="577214">
                  <a:moveTo>
                    <a:pt x="0" y="576767"/>
                  </a:moveTo>
                  <a:lnTo>
                    <a:pt x="606774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31282" y="4771773"/>
              <a:ext cx="0" cy="1002030"/>
            </a:xfrm>
            <a:custGeom>
              <a:avLst/>
              <a:gdLst/>
              <a:ahLst/>
              <a:cxnLst/>
              <a:rect l="l" t="t" r="r" b="b"/>
              <a:pathLst>
                <a:path h="1002029">
                  <a:moveTo>
                    <a:pt x="0" y="0"/>
                  </a:moveTo>
                  <a:lnTo>
                    <a:pt x="1" y="100202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637470" y="2413437"/>
            <a:ext cx="4688129" cy="218194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28575">
              <a:lnSpc>
                <a:spcPts val="2710"/>
              </a:lnSpc>
              <a:spcBef>
                <a:spcPts val="730"/>
              </a:spcBef>
            </a:pPr>
            <a:r>
              <a:rPr sz="2800" spc="-5" dirty="0">
                <a:latin typeface="Calibri"/>
                <a:cs typeface="Calibri"/>
              </a:rPr>
              <a:t>Messages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subgraphs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710"/>
              </a:lnSpc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sz="28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longer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independent</a:t>
            </a:r>
            <a:r>
              <a:rPr sz="2800" spc="-5" dirty="0"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ct val="78900"/>
              </a:lnSpc>
              <a:spcBef>
                <a:spcPts val="2750"/>
              </a:spcBef>
            </a:pPr>
            <a:r>
              <a:rPr sz="2800" b="1" dirty="0">
                <a:latin typeface="Calibri"/>
                <a:cs typeface="Calibri"/>
              </a:rPr>
              <a:t>But </a:t>
            </a:r>
            <a:r>
              <a:rPr sz="2800" b="1" spc="-15" dirty="0">
                <a:latin typeface="Calibri"/>
                <a:cs typeface="Calibri"/>
              </a:rPr>
              <a:t>we </a:t>
            </a:r>
            <a:r>
              <a:rPr sz="2800" b="1" spc="-5" dirty="0">
                <a:latin typeface="Calibri"/>
                <a:cs typeface="Calibri"/>
              </a:rPr>
              <a:t>can </a:t>
            </a:r>
            <a:r>
              <a:rPr sz="2800" b="1" spc="-10" dirty="0">
                <a:latin typeface="Calibri"/>
                <a:cs typeface="Calibri"/>
              </a:rPr>
              <a:t>still </a:t>
            </a:r>
            <a:r>
              <a:rPr sz="2800" b="1" dirty="0">
                <a:latin typeface="Calibri"/>
                <a:cs typeface="Calibri"/>
              </a:rPr>
              <a:t>run BP</a:t>
            </a:r>
            <a:r>
              <a:rPr sz="2800" dirty="0">
                <a:latin typeface="Calibri"/>
                <a:cs typeface="Calibri"/>
              </a:rPr>
              <a:t>,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but </a:t>
            </a:r>
            <a:r>
              <a:rPr sz="2800" spc="-5" dirty="0">
                <a:latin typeface="Calibri"/>
                <a:cs typeface="Calibri"/>
              </a:rPr>
              <a:t>it will pass </a:t>
            </a:r>
            <a:r>
              <a:rPr sz="2800" spc="-10" dirty="0">
                <a:latin typeface="Calibri"/>
                <a:cs typeface="Calibri"/>
              </a:rPr>
              <a:t>messages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loops.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44411" y="5884623"/>
            <a:ext cx="16383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Cambria Math"/>
                <a:cs typeface="Cambria Math"/>
              </a:rPr>
              <a:t>𝑣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5099" y="0"/>
            <a:ext cx="9144000" cy="1999614"/>
            <a:chOff x="0" y="1"/>
            <a:chExt cx="9144000" cy="199961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168" y="362712"/>
              <a:ext cx="7684008" cy="5029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3" y="1121664"/>
              <a:ext cx="5233416" cy="8321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59" y="1051559"/>
              <a:ext cx="5504688" cy="9479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5925" y="1139825"/>
              <a:ext cx="5121275" cy="717550"/>
            </a:xfrm>
            <a:custGeom>
              <a:avLst/>
              <a:gdLst/>
              <a:ahLst/>
              <a:cxnLst/>
              <a:rect l="l" t="t" r="r" b="b"/>
              <a:pathLst>
                <a:path w="5121275" h="717550">
                  <a:moveTo>
                    <a:pt x="5121275" y="0"/>
                  </a:moveTo>
                  <a:lnTo>
                    <a:pt x="0" y="0"/>
                  </a:lnTo>
                  <a:lnTo>
                    <a:pt x="0" y="717550"/>
                  </a:lnTo>
                  <a:lnTo>
                    <a:pt x="5121275" y="717550"/>
                  </a:lnTo>
                  <a:lnTo>
                    <a:pt x="5121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5925" y="1139825"/>
              <a:ext cx="5121275" cy="717550"/>
            </a:xfrm>
            <a:custGeom>
              <a:avLst/>
              <a:gdLst/>
              <a:ahLst/>
              <a:cxnLst/>
              <a:rect l="l" t="t" r="r" b="b"/>
              <a:pathLst>
                <a:path w="5121275" h="717550">
                  <a:moveTo>
                    <a:pt x="0" y="0"/>
                  </a:moveTo>
                  <a:lnTo>
                    <a:pt x="5121275" y="0"/>
                  </a:lnTo>
                  <a:lnTo>
                    <a:pt x="5121275" y="717550"/>
                  </a:lnTo>
                  <a:lnTo>
                    <a:pt x="0" y="7175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9CC0B07-7EB9-4C04-B288-23D4A053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762" y="993601"/>
            <a:ext cx="9577638" cy="58643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591" y="419207"/>
            <a:ext cx="4611624" cy="496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9BD3358-7A7A-45B4-8748-7CA0BDB5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21" y="972540"/>
            <a:ext cx="9424557" cy="58854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791" y="432401"/>
            <a:ext cx="4611624" cy="4968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99955" y="5729784"/>
            <a:ext cx="4700905" cy="858633"/>
          </a:xfrm>
          <a:prstGeom prst="rect">
            <a:avLst/>
          </a:prstGeom>
          <a:solidFill>
            <a:srgbClr val="E8B6B5"/>
          </a:solidFill>
          <a:ln w="9525">
            <a:solidFill>
              <a:srgbClr val="C64847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1440" marR="321310">
              <a:lnSpc>
                <a:spcPct val="99400"/>
              </a:lnSpc>
              <a:spcBef>
                <a:spcPts val="280"/>
              </a:spcBef>
            </a:pPr>
            <a:r>
              <a:rPr spc="-5" dirty="0">
                <a:solidFill>
                  <a:srgbClr val="5A6378"/>
                </a:solidFill>
                <a:latin typeface="Calibri"/>
                <a:cs typeface="Calibri"/>
              </a:rPr>
              <a:t>This is</a:t>
            </a:r>
            <a:r>
              <a:rPr dirty="0">
                <a:solidFill>
                  <a:srgbClr val="5A6378"/>
                </a:solidFill>
                <a:latin typeface="Calibri"/>
                <a:cs typeface="Calibri"/>
              </a:rPr>
              <a:t> an</a:t>
            </a:r>
            <a:r>
              <a:rPr spc="1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extreme</a:t>
            </a:r>
            <a:r>
              <a:rPr spc="1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example.</a:t>
            </a:r>
            <a:r>
              <a:rPr spc="2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Often</a:t>
            </a:r>
            <a:r>
              <a:rPr spc="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5A6378"/>
                </a:solidFill>
                <a:latin typeface="Calibri"/>
                <a:cs typeface="Calibri"/>
              </a:rPr>
              <a:t>in</a:t>
            </a:r>
            <a:r>
              <a:rPr spc="1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practice, </a:t>
            </a:r>
            <a:r>
              <a:rPr spc="-39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5A6378"/>
                </a:solidFill>
                <a:latin typeface="Calibri"/>
                <a:cs typeface="Calibri"/>
              </a:rPr>
              <a:t>the</a:t>
            </a:r>
            <a:r>
              <a:rPr spc="1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cyclic</a:t>
            </a:r>
            <a:r>
              <a:rPr spc="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5A6378"/>
                </a:solidFill>
                <a:latin typeface="Calibri"/>
                <a:cs typeface="Calibri"/>
              </a:rPr>
              <a:t>influences</a:t>
            </a:r>
            <a:r>
              <a:rPr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are</a:t>
            </a:r>
            <a:r>
              <a:rPr spc="1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weak.</a:t>
            </a:r>
            <a:r>
              <a:rPr spc="2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5A6378"/>
                </a:solidFill>
                <a:latin typeface="Calibri"/>
                <a:cs typeface="Calibri"/>
              </a:rPr>
              <a:t>(As</a:t>
            </a:r>
            <a:r>
              <a:rPr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cycles</a:t>
            </a:r>
            <a:r>
              <a:rPr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are </a:t>
            </a:r>
            <a:r>
              <a:rPr spc="-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5A6378"/>
                </a:solidFill>
                <a:latin typeface="Calibri"/>
                <a:cs typeface="Calibri"/>
              </a:rPr>
              <a:t>long or</a:t>
            </a:r>
            <a:r>
              <a:rPr spc="-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5A6378"/>
                </a:solidFill>
                <a:latin typeface="Calibri"/>
                <a:cs typeface="Calibri"/>
              </a:rPr>
              <a:t>include</a:t>
            </a:r>
            <a:r>
              <a:rPr spc="1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at</a:t>
            </a:r>
            <a:r>
              <a:rPr spc="-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least</a:t>
            </a:r>
            <a:r>
              <a:rPr spc="-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5A6378"/>
                </a:solidFill>
                <a:latin typeface="Calibri"/>
                <a:cs typeface="Calibri"/>
              </a:rPr>
              <a:t>one</a:t>
            </a:r>
            <a:r>
              <a:rPr spc="1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5A6378"/>
                </a:solidFill>
                <a:latin typeface="Calibri"/>
                <a:cs typeface="Calibri"/>
              </a:rPr>
              <a:t>weak</a:t>
            </a:r>
            <a:r>
              <a:rPr spc="-10" dirty="0">
                <a:solidFill>
                  <a:srgbClr val="5A6378"/>
                </a:solidFill>
                <a:latin typeface="Calibri"/>
                <a:cs typeface="Calibri"/>
              </a:rPr>
              <a:t> correlation.)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15550" y="3328230"/>
            <a:ext cx="1325880" cy="1360805"/>
          </a:xfrm>
          <a:custGeom>
            <a:avLst/>
            <a:gdLst/>
            <a:ahLst/>
            <a:cxnLst/>
            <a:rect l="l" t="t" r="r" b="b"/>
            <a:pathLst>
              <a:path w="1325879" h="1360804">
                <a:moveTo>
                  <a:pt x="37443" y="468124"/>
                </a:moveTo>
                <a:lnTo>
                  <a:pt x="54669" y="422488"/>
                </a:lnTo>
                <a:lnTo>
                  <a:pt x="74668" y="378770"/>
                </a:lnTo>
                <a:lnTo>
                  <a:pt x="97298" y="337042"/>
                </a:lnTo>
                <a:lnTo>
                  <a:pt x="122414" y="297379"/>
                </a:lnTo>
                <a:lnTo>
                  <a:pt x="149875" y="259853"/>
                </a:lnTo>
                <a:lnTo>
                  <a:pt x="179536" y="224539"/>
                </a:lnTo>
                <a:lnTo>
                  <a:pt x="211257" y="191509"/>
                </a:lnTo>
                <a:lnTo>
                  <a:pt x="244892" y="160838"/>
                </a:lnTo>
                <a:lnTo>
                  <a:pt x="280300" y="132598"/>
                </a:lnTo>
                <a:lnTo>
                  <a:pt x="317338" y="106864"/>
                </a:lnTo>
                <a:lnTo>
                  <a:pt x="355862" y="83709"/>
                </a:lnTo>
                <a:lnTo>
                  <a:pt x="395730" y="63205"/>
                </a:lnTo>
                <a:lnTo>
                  <a:pt x="436799" y="45428"/>
                </a:lnTo>
                <a:lnTo>
                  <a:pt x="478925" y="30450"/>
                </a:lnTo>
                <a:lnTo>
                  <a:pt x="521967" y="18344"/>
                </a:lnTo>
                <a:lnTo>
                  <a:pt x="565780" y="9185"/>
                </a:lnTo>
                <a:lnTo>
                  <a:pt x="610222" y="3046"/>
                </a:lnTo>
                <a:lnTo>
                  <a:pt x="655151" y="0"/>
                </a:lnTo>
                <a:lnTo>
                  <a:pt x="700423" y="120"/>
                </a:lnTo>
                <a:lnTo>
                  <a:pt x="745895" y="3481"/>
                </a:lnTo>
                <a:lnTo>
                  <a:pt x="791424" y="10156"/>
                </a:lnTo>
                <a:lnTo>
                  <a:pt x="836868" y="20218"/>
                </a:lnTo>
                <a:lnTo>
                  <a:pt x="882083" y="33741"/>
                </a:lnTo>
                <a:lnTo>
                  <a:pt x="926198" y="50511"/>
                </a:lnTo>
                <a:lnTo>
                  <a:pt x="968388" y="70166"/>
                </a:lnTo>
                <a:lnTo>
                  <a:pt x="1008587" y="92562"/>
                </a:lnTo>
                <a:lnTo>
                  <a:pt x="1046724" y="117553"/>
                </a:lnTo>
                <a:lnTo>
                  <a:pt x="1082731" y="144995"/>
                </a:lnTo>
                <a:lnTo>
                  <a:pt x="1116539" y="174741"/>
                </a:lnTo>
                <a:lnTo>
                  <a:pt x="1148080" y="206647"/>
                </a:lnTo>
                <a:lnTo>
                  <a:pt x="1177285" y="240568"/>
                </a:lnTo>
                <a:lnTo>
                  <a:pt x="1204085" y="276357"/>
                </a:lnTo>
                <a:lnTo>
                  <a:pt x="1228411" y="313870"/>
                </a:lnTo>
                <a:lnTo>
                  <a:pt x="1250195" y="352961"/>
                </a:lnTo>
                <a:lnTo>
                  <a:pt x="1269368" y="393485"/>
                </a:lnTo>
                <a:lnTo>
                  <a:pt x="1285861" y="435298"/>
                </a:lnTo>
                <a:lnTo>
                  <a:pt x="1299606" y="478253"/>
                </a:lnTo>
                <a:lnTo>
                  <a:pt x="1310533" y="522205"/>
                </a:lnTo>
                <a:lnTo>
                  <a:pt x="1318574" y="567009"/>
                </a:lnTo>
                <a:lnTo>
                  <a:pt x="1323661" y="612520"/>
                </a:lnTo>
                <a:lnTo>
                  <a:pt x="1325724" y="658593"/>
                </a:lnTo>
                <a:lnTo>
                  <a:pt x="1324694" y="705081"/>
                </a:lnTo>
                <a:lnTo>
                  <a:pt x="1320504" y="751841"/>
                </a:lnTo>
                <a:lnTo>
                  <a:pt x="1313084" y="798726"/>
                </a:lnTo>
                <a:lnTo>
                  <a:pt x="1302366" y="845591"/>
                </a:lnTo>
                <a:lnTo>
                  <a:pt x="1288280" y="892292"/>
                </a:lnTo>
                <a:lnTo>
                  <a:pt x="1271054" y="937927"/>
                </a:lnTo>
                <a:lnTo>
                  <a:pt x="1251055" y="981646"/>
                </a:lnTo>
                <a:lnTo>
                  <a:pt x="1228426" y="1023373"/>
                </a:lnTo>
                <a:lnTo>
                  <a:pt x="1203309" y="1063036"/>
                </a:lnTo>
                <a:lnTo>
                  <a:pt x="1175849" y="1100562"/>
                </a:lnTo>
                <a:lnTo>
                  <a:pt x="1146187" y="1135876"/>
                </a:lnTo>
                <a:lnTo>
                  <a:pt x="1114467" y="1168906"/>
                </a:lnTo>
                <a:lnTo>
                  <a:pt x="1080831" y="1199577"/>
                </a:lnTo>
                <a:lnTo>
                  <a:pt x="1045423" y="1227817"/>
                </a:lnTo>
                <a:lnTo>
                  <a:pt x="1008385" y="1253551"/>
                </a:lnTo>
                <a:lnTo>
                  <a:pt x="969861" y="1276707"/>
                </a:lnTo>
                <a:lnTo>
                  <a:pt x="929993" y="1297210"/>
                </a:lnTo>
                <a:lnTo>
                  <a:pt x="888925" y="1314988"/>
                </a:lnTo>
                <a:lnTo>
                  <a:pt x="846798" y="1329966"/>
                </a:lnTo>
                <a:lnTo>
                  <a:pt x="803757" y="1342071"/>
                </a:lnTo>
                <a:lnTo>
                  <a:pt x="759943" y="1351230"/>
                </a:lnTo>
                <a:lnTo>
                  <a:pt x="715501" y="1357370"/>
                </a:lnTo>
                <a:lnTo>
                  <a:pt x="670572" y="1360416"/>
                </a:lnTo>
                <a:lnTo>
                  <a:pt x="625300" y="1360295"/>
                </a:lnTo>
                <a:lnTo>
                  <a:pt x="579828" y="1356934"/>
                </a:lnTo>
                <a:lnTo>
                  <a:pt x="534299" y="1350259"/>
                </a:lnTo>
                <a:lnTo>
                  <a:pt x="488855" y="1340197"/>
                </a:lnTo>
                <a:lnTo>
                  <a:pt x="443640" y="1326674"/>
                </a:lnTo>
                <a:lnTo>
                  <a:pt x="399526" y="1309905"/>
                </a:lnTo>
                <a:lnTo>
                  <a:pt x="357335" y="1290249"/>
                </a:lnTo>
                <a:lnTo>
                  <a:pt x="317137" y="1267853"/>
                </a:lnTo>
                <a:lnTo>
                  <a:pt x="279000" y="1242862"/>
                </a:lnTo>
                <a:lnTo>
                  <a:pt x="242993" y="1215420"/>
                </a:lnTo>
                <a:lnTo>
                  <a:pt x="209184" y="1185674"/>
                </a:lnTo>
                <a:lnTo>
                  <a:pt x="177643" y="1153768"/>
                </a:lnTo>
                <a:lnTo>
                  <a:pt x="148438" y="1119848"/>
                </a:lnTo>
                <a:lnTo>
                  <a:pt x="121638" y="1084059"/>
                </a:lnTo>
                <a:lnTo>
                  <a:pt x="97312" y="1046546"/>
                </a:lnTo>
                <a:lnTo>
                  <a:pt x="75528" y="1007454"/>
                </a:lnTo>
                <a:lnTo>
                  <a:pt x="56355" y="966930"/>
                </a:lnTo>
                <a:lnTo>
                  <a:pt x="39862" y="925117"/>
                </a:lnTo>
                <a:lnTo>
                  <a:pt x="26117" y="882163"/>
                </a:lnTo>
                <a:lnTo>
                  <a:pt x="15190" y="838210"/>
                </a:lnTo>
                <a:lnTo>
                  <a:pt x="7149" y="793406"/>
                </a:lnTo>
                <a:lnTo>
                  <a:pt x="2062" y="747895"/>
                </a:lnTo>
                <a:lnTo>
                  <a:pt x="0" y="701823"/>
                </a:lnTo>
                <a:lnTo>
                  <a:pt x="1029" y="655334"/>
                </a:lnTo>
                <a:lnTo>
                  <a:pt x="5219" y="608575"/>
                </a:lnTo>
                <a:lnTo>
                  <a:pt x="12639" y="561689"/>
                </a:lnTo>
                <a:lnTo>
                  <a:pt x="23357" y="514824"/>
                </a:lnTo>
                <a:lnTo>
                  <a:pt x="37443" y="468124"/>
                </a:lnTo>
                <a:close/>
              </a:path>
            </a:pathLst>
          </a:custGeom>
          <a:ln w="38099">
            <a:solidFill>
              <a:srgbClr val="F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95788" y="4986338"/>
          <a:ext cx="485775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480">
                <a:tc>
                  <a:txBody>
                    <a:bodyPr/>
                    <a:lstStyle/>
                    <a:p>
                      <a:pPr algn="ctr">
                        <a:lnSpc>
                          <a:spcPts val="1935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T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935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2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79">
                <a:tc>
                  <a:txBody>
                    <a:bodyPr/>
                    <a:lstStyle/>
                    <a:p>
                      <a:pPr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F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930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1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154640" y="4952911"/>
            <a:ext cx="171450" cy="600710"/>
          </a:xfrm>
          <a:custGeom>
            <a:avLst/>
            <a:gdLst/>
            <a:ahLst/>
            <a:cxnLst/>
            <a:rect l="l" t="t" r="r" b="b"/>
            <a:pathLst>
              <a:path w="171450" h="600710">
                <a:moveTo>
                  <a:pt x="85573" y="75615"/>
                </a:moveTo>
                <a:lnTo>
                  <a:pt x="66523" y="108272"/>
                </a:lnTo>
                <a:lnTo>
                  <a:pt x="66522" y="600163"/>
                </a:lnTo>
                <a:lnTo>
                  <a:pt x="104622" y="600163"/>
                </a:lnTo>
                <a:lnTo>
                  <a:pt x="104623" y="108272"/>
                </a:lnTo>
                <a:lnTo>
                  <a:pt x="85573" y="75615"/>
                </a:lnTo>
                <a:close/>
              </a:path>
              <a:path w="171450" h="600710">
                <a:moveTo>
                  <a:pt x="107627" y="37807"/>
                </a:moveTo>
                <a:lnTo>
                  <a:pt x="104623" y="37807"/>
                </a:lnTo>
                <a:lnTo>
                  <a:pt x="104623" y="108273"/>
                </a:lnTo>
                <a:lnTo>
                  <a:pt x="135792" y="161706"/>
                </a:lnTo>
                <a:lnTo>
                  <a:pt x="140822" y="167357"/>
                </a:lnTo>
                <a:lnTo>
                  <a:pt x="147399" y="170530"/>
                </a:lnTo>
                <a:lnTo>
                  <a:pt x="154689" y="171005"/>
                </a:lnTo>
                <a:lnTo>
                  <a:pt x="161848" y="168562"/>
                </a:lnTo>
                <a:lnTo>
                  <a:pt x="167498" y="163532"/>
                </a:lnTo>
                <a:lnTo>
                  <a:pt x="170671" y="156955"/>
                </a:lnTo>
                <a:lnTo>
                  <a:pt x="171146" y="149668"/>
                </a:lnTo>
                <a:lnTo>
                  <a:pt x="168703" y="142509"/>
                </a:lnTo>
                <a:lnTo>
                  <a:pt x="107627" y="37807"/>
                </a:lnTo>
                <a:close/>
              </a:path>
              <a:path w="171450" h="600710">
                <a:moveTo>
                  <a:pt x="85573" y="0"/>
                </a:moveTo>
                <a:lnTo>
                  <a:pt x="2442" y="142509"/>
                </a:lnTo>
                <a:lnTo>
                  <a:pt x="0" y="149668"/>
                </a:lnTo>
                <a:lnTo>
                  <a:pt x="475" y="156956"/>
                </a:lnTo>
                <a:lnTo>
                  <a:pt x="3650" y="163534"/>
                </a:lnTo>
                <a:lnTo>
                  <a:pt x="9303" y="168563"/>
                </a:lnTo>
                <a:lnTo>
                  <a:pt x="16459" y="171005"/>
                </a:lnTo>
                <a:lnTo>
                  <a:pt x="23746" y="170530"/>
                </a:lnTo>
                <a:lnTo>
                  <a:pt x="30323" y="167357"/>
                </a:lnTo>
                <a:lnTo>
                  <a:pt x="35353" y="161706"/>
                </a:lnTo>
                <a:lnTo>
                  <a:pt x="66523" y="108273"/>
                </a:lnTo>
                <a:lnTo>
                  <a:pt x="66523" y="37807"/>
                </a:lnTo>
                <a:lnTo>
                  <a:pt x="107627" y="37807"/>
                </a:lnTo>
                <a:lnTo>
                  <a:pt x="85573" y="0"/>
                </a:lnTo>
                <a:close/>
              </a:path>
              <a:path w="171450" h="600710">
                <a:moveTo>
                  <a:pt x="104623" y="37807"/>
                </a:moveTo>
                <a:lnTo>
                  <a:pt x="66523" y="37807"/>
                </a:lnTo>
                <a:lnTo>
                  <a:pt x="66523" y="108273"/>
                </a:lnTo>
                <a:lnTo>
                  <a:pt x="85573" y="75615"/>
                </a:lnTo>
                <a:lnTo>
                  <a:pt x="69117" y="47406"/>
                </a:lnTo>
                <a:lnTo>
                  <a:pt x="104623" y="47406"/>
                </a:lnTo>
                <a:lnTo>
                  <a:pt x="104623" y="37807"/>
                </a:lnTo>
                <a:close/>
              </a:path>
              <a:path w="171450" h="600710">
                <a:moveTo>
                  <a:pt x="104623" y="47406"/>
                </a:moveTo>
                <a:lnTo>
                  <a:pt x="102028" y="47406"/>
                </a:lnTo>
                <a:lnTo>
                  <a:pt x="85573" y="75615"/>
                </a:lnTo>
                <a:lnTo>
                  <a:pt x="104623" y="108272"/>
                </a:lnTo>
                <a:lnTo>
                  <a:pt x="104623" y="47406"/>
                </a:lnTo>
                <a:close/>
              </a:path>
              <a:path w="171450" h="600710">
                <a:moveTo>
                  <a:pt x="102028" y="47406"/>
                </a:moveTo>
                <a:lnTo>
                  <a:pt x="69117" y="47406"/>
                </a:lnTo>
                <a:lnTo>
                  <a:pt x="85573" y="75615"/>
                </a:lnTo>
                <a:lnTo>
                  <a:pt x="102028" y="47406"/>
                </a:lnTo>
                <a:close/>
              </a:path>
            </a:pathLst>
          </a:custGeom>
          <a:solidFill>
            <a:srgbClr val="84AA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48251" y="3694113"/>
          <a:ext cx="485775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353">
                <a:tc>
                  <a:txBody>
                    <a:bodyPr/>
                    <a:lstStyle/>
                    <a:p>
                      <a:pPr marL="71120">
                        <a:lnSpc>
                          <a:spcPts val="1930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T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930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2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06">
                <a:tc>
                  <a:txBody>
                    <a:bodyPr/>
                    <a:lstStyle/>
                    <a:p>
                      <a:pPr marL="73660">
                        <a:lnSpc>
                          <a:spcPts val="1930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F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930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1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541776" y="3647563"/>
            <a:ext cx="382270" cy="396240"/>
          </a:xfrm>
          <a:custGeom>
            <a:avLst/>
            <a:gdLst/>
            <a:ahLst/>
            <a:cxnLst/>
            <a:rect l="l" t="t" r="r" b="b"/>
            <a:pathLst>
              <a:path w="382270" h="396239">
                <a:moveTo>
                  <a:pt x="54393" y="221232"/>
                </a:moveTo>
                <a:lnTo>
                  <a:pt x="47545" y="223770"/>
                </a:lnTo>
                <a:lnTo>
                  <a:pt x="42149" y="228690"/>
                </a:lnTo>
                <a:lnTo>
                  <a:pt x="38944" y="235543"/>
                </a:lnTo>
                <a:lnTo>
                  <a:pt x="0" y="395862"/>
                </a:lnTo>
                <a:lnTo>
                  <a:pt x="49456" y="381836"/>
                </a:lnTo>
                <a:lnTo>
                  <a:pt x="39945" y="381836"/>
                </a:lnTo>
                <a:lnTo>
                  <a:pt x="12496" y="355413"/>
                </a:lnTo>
                <a:lnTo>
                  <a:pt x="61365" y="304649"/>
                </a:lnTo>
                <a:lnTo>
                  <a:pt x="75967" y="244535"/>
                </a:lnTo>
                <a:lnTo>
                  <a:pt x="76262" y="236977"/>
                </a:lnTo>
                <a:lnTo>
                  <a:pt x="73725" y="230129"/>
                </a:lnTo>
                <a:lnTo>
                  <a:pt x="68804" y="224732"/>
                </a:lnTo>
                <a:lnTo>
                  <a:pt x="61951" y="221527"/>
                </a:lnTo>
                <a:lnTo>
                  <a:pt x="54393" y="221232"/>
                </a:lnTo>
                <a:close/>
              </a:path>
              <a:path w="382270" h="396239">
                <a:moveTo>
                  <a:pt x="61365" y="304649"/>
                </a:moveTo>
                <a:lnTo>
                  <a:pt x="12496" y="355413"/>
                </a:lnTo>
                <a:lnTo>
                  <a:pt x="39945" y="381836"/>
                </a:lnTo>
                <a:lnTo>
                  <a:pt x="48334" y="373122"/>
                </a:lnTo>
                <a:lnTo>
                  <a:pt x="44731" y="373122"/>
                </a:lnTo>
                <a:lnTo>
                  <a:pt x="21022" y="350299"/>
                </a:lnTo>
                <a:lnTo>
                  <a:pt x="52440" y="341388"/>
                </a:lnTo>
                <a:lnTo>
                  <a:pt x="61365" y="304649"/>
                </a:lnTo>
                <a:close/>
              </a:path>
              <a:path w="382270" h="396239">
                <a:moveTo>
                  <a:pt x="155869" y="313611"/>
                </a:moveTo>
                <a:lnTo>
                  <a:pt x="148327" y="314194"/>
                </a:lnTo>
                <a:lnTo>
                  <a:pt x="88813" y="331072"/>
                </a:lnTo>
                <a:lnTo>
                  <a:pt x="39945" y="381836"/>
                </a:lnTo>
                <a:lnTo>
                  <a:pt x="49456" y="381836"/>
                </a:lnTo>
                <a:lnTo>
                  <a:pt x="158723" y="350848"/>
                </a:lnTo>
                <a:lnTo>
                  <a:pt x="165448" y="347385"/>
                </a:lnTo>
                <a:lnTo>
                  <a:pt x="170159" y="341805"/>
                </a:lnTo>
                <a:lnTo>
                  <a:pt x="172435" y="334865"/>
                </a:lnTo>
                <a:lnTo>
                  <a:pt x="171852" y="327323"/>
                </a:lnTo>
                <a:lnTo>
                  <a:pt x="168389" y="320598"/>
                </a:lnTo>
                <a:lnTo>
                  <a:pt x="162809" y="315886"/>
                </a:lnTo>
                <a:lnTo>
                  <a:pt x="155869" y="313611"/>
                </a:lnTo>
                <a:close/>
              </a:path>
              <a:path w="382270" h="396239">
                <a:moveTo>
                  <a:pt x="52440" y="341388"/>
                </a:moveTo>
                <a:lnTo>
                  <a:pt x="21022" y="350299"/>
                </a:lnTo>
                <a:lnTo>
                  <a:pt x="44731" y="373122"/>
                </a:lnTo>
                <a:lnTo>
                  <a:pt x="52440" y="341388"/>
                </a:lnTo>
                <a:close/>
              </a:path>
              <a:path w="382270" h="396239">
                <a:moveTo>
                  <a:pt x="88813" y="331072"/>
                </a:moveTo>
                <a:lnTo>
                  <a:pt x="52440" y="341388"/>
                </a:lnTo>
                <a:lnTo>
                  <a:pt x="44731" y="373122"/>
                </a:lnTo>
                <a:lnTo>
                  <a:pt x="48334" y="373122"/>
                </a:lnTo>
                <a:lnTo>
                  <a:pt x="88813" y="331072"/>
                </a:lnTo>
                <a:close/>
              </a:path>
              <a:path w="382270" h="396239">
                <a:moveTo>
                  <a:pt x="354637" y="0"/>
                </a:moveTo>
                <a:lnTo>
                  <a:pt x="61365" y="304649"/>
                </a:lnTo>
                <a:lnTo>
                  <a:pt x="52440" y="341388"/>
                </a:lnTo>
                <a:lnTo>
                  <a:pt x="88813" y="331072"/>
                </a:lnTo>
                <a:lnTo>
                  <a:pt x="382085" y="26423"/>
                </a:lnTo>
                <a:lnTo>
                  <a:pt x="354637" y="0"/>
                </a:lnTo>
                <a:close/>
              </a:path>
            </a:pathLst>
          </a:custGeom>
          <a:solidFill>
            <a:srgbClr val="84AA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419351" y="1190625"/>
            <a:ext cx="542925" cy="575310"/>
            <a:chOff x="895350" y="1190625"/>
            <a:chExt cx="542925" cy="575310"/>
          </a:xfrm>
        </p:grpSpPr>
        <p:sp>
          <p:nvSpPr>
            <p:cNvPr id="10" name="object 10"/>
            <p:cNvSpPr/>
            <p:nvPr/>
          </p:nvSpPr>
          <p:spPr>
            <a:xfrm>
              <a:off x="1190625" y="1219199"/>
              <a:ext cx="219075" cy="518159"/>
            </a:xfrm>
            <a:custGeom>
              <a:avLst/>
              <a:gdLst/>
              <a:ahLst/>
              <a:cxnLst/>
              <a:rect l="l" t="t" r="r" b="b"/>
              <a:pathLst>
                <a:path w="219075" h="518160">
                  <a:moveTo>
                    <a:pt x="219075" y="259092"/>
                  </a:moveTo>
                  <a:lnTo>
                    <a:pt x="0" y="259092"/>
                  </a:lnTo>
                  <a:lnTo>
                    <a:pt x="0" y="518160"/>
                  </a:lnTo>
                  <a:lnTo>
                    <a:pt x="219075" y="518160"/>
                  </a:lnTo>
                  <a:lnTo>
                    <a:pt x="219075" y="259092"/>
                  </a:lnTo>
                  <a:close/>
                </a:path>
                <a:path w="219075" h="518160">
                  <a:moveTo>
                    <a:pt x="219075" y="0"/>
                  </a:moveTo>
                  <a:lnTo>
                    <a:pt x="0" y="0"/>
                  </a:lnTo>
                  <a:lnTo>
                    <a:pt x="0" y="259080"/>
                  </a:lnTo>
                  <a:lnTo>
                    <a:pt x="219075" y="259080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168B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90625" y="1204912"/>
              <a:ext cx="0" cy="546735"/>
            </a:xfrm>
            <a:custGeom>
              <a:avLst/>
              <a:gdLst/>
              <a:ahLst/>
              <a:cxnLst/>
              <a:rect l="l" t="t" r="r" b="b"/>
              <a:pathLst>
                <a:path h="546735">
                  <a:moveTo>
                    <a:pt x="0" y="0"/>
                  </a:moveTo>
                  <a:lnTo>
                    <a:pt x="0" y="54673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9637" y="1204912"/>
              <a:ext cx="514350" cy="546735"/>
            </a:xfrm>
            <a:custGeom>
              <a:avLst/>
              <a:gdLst/>
              <a:ahLst/>
              <a:cxnLst/>
              <a:rect l="l" t="t" r="r" b="b"/>
              <a:pathLst>
                <a:path w="514350" h="546735">
                  <a:moveTo>
                    <a:pt x="500062" y="0"/>
                  </a:moveTo>
                  <a:lnTo>
                    <a:pt x="500062" y="546734"/>
                  </a:lnTo>
                </a:path>
                <a:path w="514350" h="546735">
                  <a:moveTo>
                    <a:pt x="14287" y="0"/>
                  </a:moveTo>
                  <a:lnTo>
                    <a:pt x="14287" y="546734"/>
                  </a:lnTo>
                </a:path>
                <a:path w="514350" h="546735">
                  <a:moveTo>
                    <a:pt x="0" y="14287"/>
                  </a:moveTo>
                  <a:lnTo>
                    <a:pt x="514349" y="14287"/>
                  </a:lnTo>
                </a:path>
                <a:path w="514350" h="546735">
                  <a:moveTo>
                    <a:pt x="0" y="532447"/>
                  </a:moveTo>
                  <a:lnTo>
                    <a:pt x="514349" y="53244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62213" y="1233487"/>
            <a:ext cx="246379" cy="489584"/>
          </a:xfrm>
          <a:prstGeom prst="rect">
            <a:avLst/>
          </a:prstGeom>
          <a:solidFill>
            <a:srgbClr val="168BBA"/>
          </a:solidFill>
        </p:spPr>
        <p:txBody>
          <a:bodyPr vert="horz" wrap="square" lIns="0" tIns="0" rIns="0" bIns="0" rtlCol="0">
            <a:spAutoFit/>
          </a:bodyPr>
          <a:lstStyle/>
          <a:p>
            <a:pPr marL="56515">
              <a:lnSpc>
                <a:spcPts val="1835"/>
              </a:lnSpc>
            </a:pPr>
            <a:r>
              <a:rPr sz="1700" dirty="0">
                <a:latin typeface="Rockwell"/>
                <a:cs typeface="Rockwell"/>
              </a:rPr>
              <a:t>T</a:t>
            </a:r>
            <a:endParaRPr sz="1700">
              <a:latin typeface="Rockwell"/>
              <a:cs typeface="Rockwell"/>
            </a:endParaRPr>
          </a:p>
          <a:p>
            <a:pPr marL="59055">
              <a:lnSpc>
                <a:spcPts val="2020"/>
              </a:lnSpc>
            </a:pPr>
            <a:r>
              <a:rPr sz="1700" dirty="0">
                <a:latin typeface="Rockwell"/>
                <a:cs typeface="Rockwell"/>
              </a:rPr>
              <a:t>F</a:t>
            </a:r>
            <a:endParaRPr sz="1700">
              <a:latin typeface="Rockwell"/>
              <a:cs typeface="Rockwel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20976" y="1194815"/>
            <a:ext cx="1987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>
              <a:spcBef>
                <a:spcPts val="100"/>
              </a:spcBef>
            </a:pPr>
            <a:r>
              <a:rPr sz="1700" dirty="0">
                <a:latin typeface="Candara"/>
                <a:cs typeface="Candara"/>
              </a:rPr>
              <a:t>2</a:t>
            </a:r>
            <a:endParaRPr sz="1700">
              <a:latin typeface="Candara"/>
              <a:cs typeface="Candara"/>
            </a:endParaRPr>
          </a:p>
          <a:p>
            <a:pPr marL="38735"/>
            <a:r>
              <a:rPr sz="1700" dirty="0">
                <a:latin typeface="Candara"/>
                <a:cs typeface="Candara"/>
              </a:rPr>
              <a:t>1</a:t>
            </a:r>
            <a:endParaRPr sz="1700">
              <a:latin typeface="Candara"/>
              <a:cs typeface="Candar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15400" y="1739388"/>
            <a:ext cx="382270" cy="396240"/>
          </a:xfrm>
          <a:custGeom>
            <a:avLst/>
            <a:gdLst/>
            <a:ahLst/>
            <a:cxnLst/>
            <a:rect l="l" t="t" r="r" b="b"/>
            <a:pathLst>
              <a:path w="382270" h="396239">
                <a:moveTo>
                  <a:pt x="226216" y="313611"/>
                </a:moveTo>
                <a:lnTo>
                  <a:pt x="219277" y="315886"/>
                </a:lnTo>
                <a:lnTo>
                  <a:pt x="213697" y="320598"/>
                </a:lnTo>
                <a:lnTo>
                  <a:pt x="210233" y="327323"/>
                </a:lnTo>
                <a:lnTo>
                  <a:pt x="209650" y="334865"/>
                </a:lnTo>
                <a:lnTo>
                  <a:pt x="211926" y="341805"/>
                </a:lnTo>
                <a:lnTo>
                  <a:pt x="216638" y="347385"/>
                </a:lnTo>
                <a:lnTo>
                  <a:pt x="223363" y="350848"/>
                </a:lnTo>
                <a:lnTo>
                  <a:pt x="382085" y="395862"/>
                </a:lnTo>
                <a:lnTo>
                  <a:pt x="378678" y="381836"/>
                </a:lnTo>
                <a:lnTo>
                  <a:pt x="342140" y="381836"/>
                </a:lnTo>
                <a:lnTo>
                  <a:pt x="293272" y="331072"/>
                </a:lnTo>
                <a:lnTo>
                  <a:pt x="233758" y="314194"/>
                </a:lnTo>
                <a:lnTo>
                  <a:pt x="226216" y="313611"/>
                </a:lnTo>
                <a:close/>
              </a:path>
              <a:path w="382270" h="396239">
                <a:moveTo>
                  <a:pt x="293272" y="331072"/>
                </a:moveTo>
                <a:lnTo>
                  <a:pt x="342140" y="381836"/>
                </a:lnTo>
                <a:lnTo>
                  <a:pt x="351193" y="373122"/>
                </a:lnTo>
                <a:lnTo>
                  <a:pt x="337353" y="373122"/>
                </a:lnTo>
                <a:lnTo>
                  <a:pt x="329645" y="341388"/>
                </a:lnTo>
                <a:lnTo>
                  <a:pt x="293272" y="331072"/>
                </a:lnTo>
                <a:close/>
              </a:path>
              <a:path w="382270" h="396239">
                <a:moveTo>
                  <a:pt x="327692" y="221232"/>
                </a:moveTo>
                <a:lnTo>
                  <a:pt x="320133" y="221527"/>
                </a:lnTo>
                <a:lnTo>
                  <a:pt x="313281" y="224732"/>
                </a:lnTo>
                <a:lnTo>
                  <a:pt x="308361" y="230129"/>
                </a:lnTo>
                <a:lnTo>
                  <a:pt x="305823" y="236977"/>
                </a:lnTo>
                <a:lnTo>
                  <a:pt x="306118" y="244535"/>
                </a:lnTo>
                <a:lnTo>
                  <a:pt x="320720" y="304649"/>
                </a:lnTo>
                <a:lnTo>
                  <a:pt x="369589" y="355413"/>
                </a:lnTo>
                <a:lnTo>
                  <a:pt x="342140" y="381836"/>
                </a:lnTo>
                <a:lnTo>
                  <a:pt x="378678" y="381836"/>
                </a:lnTo>
                <a:lnTo>
                  <a:pt x="343142" y="235543"/>
                </a:lnTo>
                <a:lnTo>
                  <a:pt x="339937" y="228690"/>
                </a:lnTo>
                <a:lnTo>
                  <a:pt x="334540" y="223770"/>
                </a:lnTo>
                <a:lnTo>
                  <a:pt x="327692" y="221232"/>
                </a:lnTo>
                <a:close/>
              </a:path>
              <a:path w="382270" h="396239">
                <a:moveTo>
                  <a:pt x="329645" y="341388"/>
                </a:moveTo>
                <a:lnTo>
                  <a:pt x="337353" y="373122"/>
                </a:lnTo>
                <a:lnTo>
                  <a:pt x="361063" y="350299"/>
                </a:lnTo>
                <a:lnTo>
                  <a:pt x="329645" y="341388"/>
                </a:lnTo>
                <a:close/>
              </a:path>
              <a:path w="382270" h="396239">
                <a:moveTo>
                  <a:pt x="320720" y="304649"/>
                </a:moveTo>
                <a:lnTo>
                  <a:pt x="329645" y="341388"/>
                </a:lnTo>
                <a:lnTo>
                  <a:pt x="361063" y="350299"/>
                </a:lnTo>
                <a:lnTo>
                  <a:pt x="337353" y="373122"/>
                </a:lnTo>
                <a:lnTo>
                  <a:pt x="351193" y="373122"/>
                </a:lnTo>
                <a:lnTo>
                  <a:pt x="369589" y="355413"/>
                </a:lnTo>
                <a:lnTo>
                  <a:pt x="320720" y="304649"/>
                </a:lnTo>
                <a:close/>
              </a:path>
              <a:path w="382270" h="396239">
                <a:moveTo>
                  <a:pt x="27448" y="0"/>
                </a:moveTo>
                <a:lnTo>
                  <a:pt x="0" y="26423"/>
                </a:lnTo>
                <a:lnTo>
                  <a:pt x="293272" y="331072"/>
                </a:lnTo>
                <a:lnTo>
                  <a:pt x="329645" y="341388"/>
                </a:lnTo>
                <a:lnTo>
                  <a:pt x="320720" y="304649"/>
                </a:lnTo>
                <a:lnTo>
                  <a:pt x="27448" y="0"/>
                </a:lnTo>
                <a:close/>
              </a:path>
            </a:pathLst>
          </a:custGeom>
          <a:solidFill>
            <a:srgbClr val="84AA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419351" y="3581336"/>
            <a:ext cx="791845" cy="699770"/>
            <a:chOff x="895350" y="3581336"/>
            <a:chExt cx="791845" cy="699770"/>
          </a:xfrm>
        </p:grpSpPr>
        <p:sp>
          <p:nvSpPr>
            <p:cNvPr id="17" name="object 17"/>
            <p:cNvSpPr/>
            <p:nvPr/>
          </p:nvSpPr>
          <p:spPr>
            <a:xfrm>
              <a:off x="1304864" y="3581336"/>
              <a:ext cx="382270" cy="396240"/>
            </a:xfrm>
            <a:custGeom>
              <a:avLst/>
              <a:gdLst/>
              <a:ahLst/>
              <a:cxnLst/>
              <a:rect l="l" t="t" r="r" b="b"/>
              <a:pathLst>
                <a:path w="382269" h="396239">
                  <a:moveTo>
                    <a:pt x="52440" y="54475"/>
                  </a:moveTo>
                  <a:lnTo>
                    <a:pt x="61364" y="91212"/>
                  </a:lnTo>
                  <a:lnTo>
                    <a:pt x="354636" y="395862"/>
                  </a:lnTo>
                  <a:lnTo>
                    <a:pt x="382084" y="369439"/>
                  </a:lnTo>
                  <a:lnTo>
                    <a:pt x="88814" y="64790"/>
                  </a:lnTo>
                  <a:lnTo>
                    <a:pt x="52440" y="54475"/>
                  </a:lnTo>
                  <a:close/>
                </a:path>
                <a:path w="382269" h="396239">
                  <a:moveTo>
                    <a:pt x="0" y="0"/>
                  </a:moveTo>
                  <a:lnTo>
                    <a:pt x="38943" y="160319"/>
                  </a:lnTo>
                  <a:lnTo>
                    <a:pt x="42148" y="167172"/>
                  </a:lnTo>
                  <a:lnTo>
                    <a:pt x="47545" y="172092"/>
                  </a:lnTo>
                  <a:lnTo>
                    <a:pt x="54393" y="174630"/>
                  </a:lnTo>
                  <a:lnTo>
                    <a:pt x="61951" y="174335"/>
                  </a:lnTo>
                  <a:lnTo>
                    <a:pt x="68803" y="171130"/>
                  </a:lnTo>
                  <a:lnTo>
                    <a:pt x="73724" y="165733"/>
                  </a:lnTo>
                  <a:lnTo>
                    <a:pt x="76262" y="158885"/>
                  </a:lnTo>
                  <a:lnTo>
                    <a:pt x="75966" y="151326"/>
                  </a:lnTo>
                  <a:lnTo>
                    <a:pt x="61364" y="91212"/>
                  </a:lnTo>
                  <a:lnTo>
                    <a:pt x="12496" y="40449"/>
                  </a:lnTo>
                  <a:lnTo>
                    <a:pt x="39945" y="14025"/>
                  </a:lnTo>
                  <a:lnTo>
                    <a:pt x="49454" y="14025"/>
                  </a:lnTo>
                  <a:lnTo>
                    <a:pt x="0" y="0"/>
                  </a:lnTo>
                  <a:close/>
                </a:path>
                <a:path w="382269" h="396239">
                  <a:moveTo>
                    <a:pt x="39945" y="14025"/>
                  </a:moveTo>
                  <a:lnTo>
                    <a:pt x="12496" y="40449"/>
                  </a:lnTo>
                  <a:lnTo>
                    <a:pt x="61364" y="91212"/>
                  </a:lnTo>
                  <a:lnTo>
                    <a:pt x="52440" y="54475"/>
                  </a:lnTo>
                  <a:lnTo>
                    <a:pt x="21022" y="45565"/>
                  </a:lnTo>
                  <a:lnTo>
                    <a:pt x="44731" y="22740"/>
                  </a:lnTo>
                  <a:lnTo>
                    <a:pt x="48334" y="22740"/>
                  </a:lnTo>
                  <a:lnTo>
                    <a:pt x="39945" y="14025"/>
                  </a:lnTo>
                  <a:close/>
                </a:path>
                <a:path w="382269" h="396239">
                  <a:moveTo>
                    <a:pt x="49454" y="14025"/>
                  </a:moveTo>
                  <a:lnTo>
                    <a:pt x="39945" y="14025"/>
                  </a:lnTo>
                  <a:lnTo>
                    <a:pt x="88814" y="64790"/>
                  </a:lnTo>
                  <a:lnTo>
                    <a:pt x="148327" y="81668"/>
                  </a:lnTo>
                  <a:lnTo>
                    <a:pt x="155869" y="82251"/>
                  </a:lnTo>
                  <a:lnTo>
                    <a:pt x="162808" y="79976"/>
                  </a:lnTo>
                  <a:lnTo>
                    <a:pt x="168388" y="75264"/>
                  </a:lnTo>
                  <a:lnTo>
                    <a:pt x="171852" y="68539"/>
                  </a:lnTo>
                  <a:lnTo>
                    <a:pt x="172435" y="60997"/>
                  </a:lnTo>
                  <a:lnTo>
                    <a:pt x="170159" y="54057"/>
                  </a:lnTo>
                  <a:lnTo>
                    <a:pt x="165447" y="48478"/>
                  </a:lnTo>
                  <a:lnTo>
                    <a:pt x="158722" y="45015"/>
                  </a:lnTo>
                  <a:lnTo>
                    <a:pt x="49454" y="14025"/>
                  </a:lnTo>
                  <a:close/>
                </a:path>
                <a:path w="382269" h="396239">
                  <a:moveTo>
                    <a:pt x="48334" y="22740"/>
                  </a:moveTo>
                  <a:lnTo>
                    <a:pt x="44731" y="22740"/>
                  </a:lnTo>
                  <a:lnTo>
                    <a:pt x="52440" y="54475"/>
                  </a:lnTo>
                  <a:lnTo>
                    <a:pt x="88814" y="64790"/>
                  </a:lnTo>
                  <a:lnTo>
                    <a:pt x="48334" y="22740"/>
                  </a:lnTo>
                  <a:close/>
                </a:path>
                <a:path w="382269" h="396239">
                  <a:moveTo>
                    <a:pt x="44731" y="22740"/>
                  </a:moveTo>
                  <a:lnTo>
                    <a:pt x="21022" y="45565"/>
                  </a:lnTo>
                  <a:lnTo>
                    <a:pt x="52440" y="54475"/>
                  </a:lnTo>
                  <a:lnTo>
                    <a:pt x="44731" y="22740"/>
                  </a:lnTo>
                  <a:close/>
                </a:path>
              </a:pathLst>
            </a:custGeom>
            <a:solidFill>
              <a:srgbClr val="84AA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3925" y="3733799"/>
              <a:ext cx="485775" cy="518159"/>
            </a:xfrm>
            <a:custGeom>
              <a:avLst/>
              <a:gdLst/>
              <a:ahLst/>
              <a:cxnLst/>
              <a:rect l="l" t="t" r="r" b="b"/>
              <a:pathLst>
                <a:path w="485775" h="518160">
                  <a:moveTo>
                    <a:pt x="485775" y="0"/>
                  </a:moveTo>
                  <a:lnTo>
                    <a:pt x="266700" y="0"/>
                  </a:lnTo>
                  <a:lnTo>
                    <a:pt x="0" y="0"/>
                  </a:lnTo>
                  <a:lnTo>
                    <a:pt x="0" y="259080"/>
                  </a:lnTo>
                  <a:lnTo>
                    <a:pt x="0" y="518160"/>
                  </a:lnTo>
                  <a:lnTo>
                    <a:pt x="266700" y="518160"/>
                  </a:lnTo>
                  <a:lnTo>
                    <a:pt x="485775" y="518160"/>
                  </a:lnTo>
                  <a:lnTo>
                    <a:pt x="485775" y="259080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rgbClr val="168B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0625" y="3719512"/>
              <a:ext cx="0" cy="546735"/>
            </a:xfrm>
            <a:custGeom>
              <a:avLst/>
              <a:gdLst/>
              <a:ahLst/>
              <a:cxnLst/>
              <a:rect l="l" t="t" r="r" b="b"/>
              <a:pathLst>
                <a:path h="546735">
                  <a:moveTo>
                    <a:pt x="0" y="0"/>
                  </a:moveTo>
                  <a:lnTo>
                    <a:pt x="0" y="54673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9637" y="3719512"/>
              <a:ext cx="514350" cy="546735"/>
            </a:xfrm>
            <a:custGeom>
              <a:avLst/>
              <a:gdLst/>
              <a:ahLst/>
              <a:cxnLst/>
              <a:rect l="l" t="t" r="r" b="b"/>
              <a:pathLst>
                <a:path w="514350" h="546735">
                  <a:moveTo>
                    <a:pt x="14287" y="0"/>
                  </a:moveTo>
                  <a:lnTo>
                    <a:pt x="14287" y="546734"/>
                  </a:lnTo>
                </a:path>
                <a:path w="514350" h="546735">
                  <a:moveTo>
                    <a:pt x="500062" y="0"/>
                  </a:moveTo>
                  <a:lnTo>
                    <a:pt x="500062" y="546734"/>
                  </a:lnTo>
                </a:path>
                <a:path w="514350" h="546735">
                  <a:moveTo>
                    <a:pt x="0" y="14287"/>
                  </a:moveTo>
                  <a:lnTo>
                    <a:pt x="514349" y="14287"/>
                  </a:lnTo>
                </a:path>
                <a:path w="514350" h="546735">
                  <a:moveTo>
                    <a:pt x="0" y="532447"/>
                  </a:moveTo>
                  <a:lnTo>
                    <a:pt x="514349" y="53244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366962" y="1163638"/>
            <a:ext cx="830580" cy="908685"/>
            <a:chOff x="842962" y="1163637"/>
            <a:chExt cx="830580" cy="908685"/>
          </a:xfrm>
        </p:grpSpPr>
        <p:sp>
          <p:nvSpPr>
            <p:cNvPr id="22" name="object 22"/>
            <p:cNvSpPr/>
            <p:nvPr/>
          </p:nvSpPr>
          <p:spPr>
            <a:xfrm>
              <a:off x="1291201" y="1676336"/>
              <a:ext cx="382270" cy="396240"/>
            </a:xfrm>
            <a:custGeom>
              <a:avLst/>
              <a:gdLst/>
              <a:ahLst/>
              <a:cxnLst/>
              <a:rect l="l" t="t" r="r" b="b"/>
              <a:pathLst>
                <a:path w="382269" h="396239">
                  <a:moveTo>
                    <a:pt x="329643" y="54475"/>
                  </a:moveTo>
                  <a:lnTo>
                    <a:pt x="293271" y="64790"/>
                  </a:lnTo>
                  <a:lnTo>
                    <a:pt x="0" y="369439"/>
                  </a:lnTo>
                  <a:lnTo>
                    <a:pt x="27447" y="395862"/>
                  </a:lnTo>
                  <a:lnTo>
                    <a:pt x="320719" y="91213"/>
                  </a:lnTo>
                  <a:lnTo>
                    <a:pt x="329643" y="54475"/>
                  </a:lnTo>
                  <a:close/>
                </a:path>
                <a:path w="382269" h="396239">
                  <a:moveTo>
                    <a:pt x="378677" y="14027"/>
                  </a:moveTo>
                  <a:lnTo>
                    <a:pt x="342139" y="14027"/>
                  </a:lnTo>
                  <a:lnTo>
                    <a:pt x="369587" y="40449"/>
                  </a:lnTo>
                  <a:lnTo>
                    <a:pt x="320719" y="91213"/>
                  </a:lnTo>
                  <a:lnTo>
                    <a:pt x="306116" y="151326"/>
                  </a:lnTo>
                  <a:lnTo>
                    <a:pt x="305821" y="158885"/>
                  </a:lnTo>
                  <a:lnTo>
                    <a:pt x="308359" y="165733"/>
                  </a:lnTo>
                  <a:lnTo>
                    <a:pt x="313280" y="171130"/>
                  </a:lnTo>
                  <a:lnTo>
                    <a:pt x="320132" y="174335"/>
                  </a:lnTo>
                  <a:lnTo>
                    <a:pt x="327691" y="174630"/>
                  </a:lnTo>
                  <a:lnTo>
                    <a:pt x="334539" y="172092"/>
                  </a:lnTo>
                  <a:lnTo>
                    <a:pt x="339935" y="167172"/>
                  </a:lnTo>
                  <a:lnTo>
                    <a:pt x="343141" y="160319"/>
                  </a:lnTo>
                  <a:lnTo>
                    <a:pt x="378677" y="14027"/>
                  </a:lnTo>
                  <a:close/>
                </a:path>
                <a:path w="382269" h="396239">
                  <a:moveTo>
                    <a:pt x="351191" y="22740"/>
                  </a:moveTo>
                  <a:lnTo>
                    <a:pt x="337352" y="22740"/>
                  </a:lnTo>
                  <a:lnTo>
                    <a:pt x="361062" y="45565"/>
                  </a:lnTo>
                  <a:lnTo>
                    <a:pt x="329643" y="54475"/>
                  </a:lnTo>
                  <a:lnTo>
                    <a:pt x="320719" y="91213"/>
                  </a:lnTo>
                  <a:lnTo>
                    <a:pt x="369587" y="40449"/>
                  </a:lnTo>
                  <a:lnTo>
                    <a:pt x="351191" y="22740"/>
                  </a:lnTo>
                  <a:close/>
                </a:path>
                <a:path w="382269" h="396239">
                  <a:moveTo>
                    <a:pt x="382084" y="0"/>
                  </a:moveTo>
                  <a:lnTo>
                    <a:pt x="223362" y="45015"/>
                  </a:lnTo>
                  <a:lnTo>
                    <a:pt x="216637" y="48478"/>
                  </a:lnTo>
                  <a:lnTo>
                    <a:pt x="211925" y="54057"/>
                  </a:lnTo>
                  <a:lnTo>
                    <a:pt x="209649" y="60997"/>
                  </a:lnTo>
                  <a:lnTo>
                    <a:pt x="210231" y="68539"/>
                  </a:lnTo>
                  <a:lnTo>
                    <a:pt x="213695" y="75264"/>
                  </a:lnTo>
                  <a:lnTo>
                    <a:pt x="219275" y="79976"/>
                  </a:lnTo>
                  <a:lnTo>
                    <a:pt x="226215" y="82251"/>
                  </a:lnTo>
                  <a:lnTo>
                    <a:pt x="233757" y="81668"/>
                  </a:lnTo>
                  <a:lnTo>
                    <a:pt x="293271" y="64790"/>
                  </a:lnTo>
                  <a:lnTo>
                    <a:pt x="342139" y="14027"/>
                  </a:lnTo>
                  <a:lnTo>
                    <a:pt x="378677" y="14027"/>
                  </a:lnTo>
                  <a:lnTo>
                    <a:pt x="382084" y="0"/>
                  </a:lnTo>
                  <a:close/>
                </a:path>
                <a:path w="382269" h="396239">
                  <a:moveTo>
                    <a:pt x="342139" y="14027"/>
                  </a:moveTo>
                  <a:lnTo>
                    <a:pt x="293271" y="64790"/>
                  </a:lnTo>
                  <a:lnTo>
                    <a:pt x="329643" y="54475"/>
                  </a:lnTo>
                  <a:lnTo>
                    <a:pt x="337352" y="22740"/>
                  </a:lnTo>
                  <a:lnTo>
                    <a:pt x="351191" y="22740"/>
                  </a:lnTo>
                  <a:lnTo>
                    <a:pt x="342139" y="14027"/>
                  </a:lnTo>
                  <a:close/>
                </a:path>
                <a:path w="382269" h="396239">
                  <a:moveTo>
                    <a:pt x="337352" y="22740"/>
                  </a:moveTo>
                  <a:lnTo>
                    <a:pt x="329643" y="54475"/>
                  </a:lnTo>
                  <a:lnTo>
                    <a:pt x="361062" y="45565"/>
                  </a:lnTo>
                  <a:lnTo>
                    <a:pt x="337352" y="22740"/>
                  </a:lnTo>
                  <a:close/>
                </a:path>
              </a:pathLst>
            </a:custGeom>
            <a:solidFill>
              <a:srgbClr val="84AA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2012" y="1190307"/>
              <a:ext cx="631190" cy="557530"/>
            </a:xfrm>
            <a:custGeom>
              <a:avLst/>
              <a:gdLst/>
              <a:ahLst/>
              <a:cxnLst/>
              <a:rect l="l" t="t" r="r" b="b"/>
              <a:pathLst>
                <a:path w="631190" h="557530">
                  <a:moveTo>
                    <a:pt x="0" y="0"/>
                  </a:moveTo>
                  <a:lnTo>
                    <a:pt x="630596" y="55753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6103" y="1182687"/>
              <a:ext cx="631190" cy="557530"/>
            </a:xfrm>
            <a:custGeom>
              <a:avLst/>
              <a:gdLst/>
              <a:ahLst/>
              <a:cxnLst/>
              <a:rect l="l" t="t" r="r" b="b"/>
              <a:pathLst>
                <a:path w="631190" h="557530">
                  <a:moveTo>
                    <a:pt x="630596" y="0"/>
                  </a:moveTo>
                  <a:lnTo>
                    <a:pt x="0" y="55753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4872038" y="1509712"/>
          <a:ext cx="485775" cy="522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909">
                <a:tc>
                  <a:txBody>
                    <a:bodyPr/>
                    <a:lstStyle/>
                    <a:p>
                      <a:pPr marR="6350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T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950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2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95">
                <a:tc>
                  <a:txBody>
                    <a:bodyPr/>
                    <a:lstStyle/>
                    <a:p>
                      <a:pPr marR="66040" algn="r">
                        <a:lnSpc>
                          <a:spcPts val="1939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F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939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1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2462212" y="3709416"/>
            <a:ext cx="4572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>
              <a:spcBef>
                <a:spcPts val="100"/>
              </a:spcBef>
            </a:pPr>
            <a:r>
              <a:rPr sz="1700" dirty="0">
                <a:latin typeface="Rockwell"/>
                <a:cs typeface="Rockwell"/>
              </a:rPr>
              <a:t>T</a:t>
            </a:r>
            <a:r>
              <a:rPr sz="1700" spc="395" dirty="0">
                <a:latin typeface="Rockwell"/>
                <a:cs typeface="Rockwell"/>
              </a:rPr>
              <a:t> </a:t>
            </a:r>
            <a:r>
              <a:rPr sz="1700" dirty="0">
                <a:latin typeface="Candara"/>
                <a:cs typeface="Candara"/>
              </a:rPr>
              <a:t>2</a:t>
            </a:r>
            <a:endParaRPr sz="1700">
              <a:latin typeface="Candara"/>
              <a:cs typeface="Candara"/>
            </a:endParaRPr>
          </a:p>
          <a:p>
            <a:pPr marL="59055"/>
            <a:r>
              <a:rPr sz="1700" dirty="0">
                <a:latin typeface="Rockwell"/>
                <a:cs typeface="Rockwell"/>
              </a:rPr>
              <a:t>F</a:t>
            </a:r>
            <a:r>
              <a:rPr sz="1700" spc="415" dirty="0">
                <a:latin typeface="Rockwell"/>
                <a:cs typeface="Rockwell"/>
              </a:rPr>
              <a:t> </a:t>
            </a:r>
            <a:r>
              <a:rPr sz="1700" dirty="0">
                <a:latin typeface="Candara"/>
                <a:cs typeface="Candara"/>
              </a:rPr>
              <a:t>1</a:t>
            </a:r>
            <a:endParaRPr sz="1700">
              <a:latin typeface="Candara"/>
              <a:cs typeface="Candara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585913" y="3729038"/>
          <a:ext cx="485775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004">
                <a:tc>
                  <a:txBody>
                    <a:bodyPr/>
                    <a:lstStyle/>
                    <a:p>
                      <a:pPr marL="71120">
                        <a:lnSpc>
                          <a:spcPts val="1945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T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945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4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55">
                <a:tc>
                  <a:txBody>
                    <a:bodyPr/>
                    <a:lstStyle/>
                    <a:p>
                      <a:pPr marL="73660">
                        <a:lnSpc>
                          <a:spcPts val="1925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F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925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1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8" name="object 28"/>
          <p:cNvGrpSpPr/>
          <p:nvPr/>
        </p:nvGrpSpPr>
        <p:grpSpPr>
          <a:xfrm>
            <a:off x="2357438" y="3763962"/>
            <a:ext cx="713105" cy="603250"/>
            <a:chOff x="833437" y="3763962"/>
            <a:chExt cx="713105" cy="603250"/>
          </a:xfrm>
        </p:grpSpPr>
        <p:sp>
          <p:nvSpPr>
            <p:cNvPr id="29" name="object 29"/>
            <p:cNvSpPr/>
            <p:nvPr/>
          </p:nvSpPr>
          <p:spPr>
            <a:xfrm>
              <a:off x="852487" y="3790632"/>
              <a:ext cx="631190" cy="557530"/>
            </a:xfrm>
            <a:custGeom>
              <a:avLst/>
              <a:gdLst/>
              <a:ahLst/>
              <a:cxnLst/>
              <a:rect l="l" t="t" r="r" b="b"/>
              <a:pathLst>
                <a:path w="631190" h="557529">
                  <a:moveTo>
                    <a:pt x="0" y="0"/>
                  </a:moveTo>
                  <a:lnTo>
                    <a:pt x="630596" y="55753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6578" y="3783012"/>
              <a:ext cx="631190" cy="557530"/>
            </a:xfrm>
            <a:custGeom>
              <a:avLst/>
              <a:gdLst/>
              <a:ahLst/>
              <a:cxnLst/>
              <a:rect l="l" t="t" r="r" b="b"/>
              <a:pathLst>
                <a:path w="631190" h="557529">
                  <a:moveTo>
                    <a:pt x="630596" y="0"/>
                  </a:moveTo>
                  <a:lnTo>
                    <a:pt x="0" y="55753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1595438" y="1128713"/>
          <a:ext cx="485775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385">
                <a:tc>
                  <a:txBody>
                    <a:bodyPr/>
                    <a:lstStyle/>
                    <a:p>
                      <a:pPr marL="71120">
                        <a:lnSpc>
                          <a:spcPts val="1950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T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4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774">
                <a:tc>
                  <a:txBody>
                    <a:bodyPr/>
                    <a:lstStyle/>
                    <a:p>
                      <a:pPr marL="73660">
                        <a:lnSpc>
                          <a:spcPts val="1920"/>
                        </a:lnSpc>
                      </a:pPr>
                      <a:r>
                        <a:rPr sz="1700" dirty="0">
                          <a:latin typeface="Rockwell"/>
                          <a:cs typeface="Rockwell"/>
                        </a:rPr>
                        <a:t>F</a:t>
                      </a:r>
                      <a:endParaRPr sz="1700">
                        <a:latin typeface="Rockwell"/>
                        <a:cs typeface="Rockwel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ts val="1920"/>
                        </a:lnSpc>
                      </a:pPr>
                      <a:r>
                        <a:rPr sz="1700" dirty="0">
                          <a:latin typeface="Candara"/>
                          <a:cs typeface="Candara"/>
                        </a:rPr>
                        <a:t>1</a:t>
                      </a:r>
                      <a:endParaRPr sz="1700"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168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6051365" y="1192196"/>
            <a:ext cx="4849495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5080" indent="-28575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Messages loop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around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around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 2, 4, 8, 16, 32, </a:t>
            </a:r>
            <a:r>
              <a:rPr sz="2400" spc="-10" dirty="0">
                <a:latin typeface="Calibri"/>
                <a:cs typeface="Calibri"/>
              </a:rPr>
              <a:t>... </a:t>
            </a:r>
            <a:r>
              <a:rPr sz="2400" spc="-15" dirty="0">
                <a:latin typeface="Calibri"/>
                <a:cs typeface="Calibri"/>
              </a:rPr>
              <a:t>More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more </a:t>
            </a:r>
            <a:r>
              <a:rPr sz="2400" spc="-10" dirty="0">
                <a:latin typeface="Calibri"/>
                <a:cs typeface="Calibri"/>
              </a:rPr>
              <a:t> convinced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these variables</a:t>
            </a:r>
            <a:r>
              <a:rPr sz="2400" spc="-15" dirty="0">
                <a:latin typeface="Calibri"/>
                <a:cs typeface="Calibri"/>
              </a:rPr>
              <a:t> are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T!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076447" y="2658233"/>
            <a:ext cx="4799330" cy="27711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98450" marR="5080" indent="-285750" algn="just">
              <a:lnSpc>
                <a:spcPct val="99200"/>
              </a:lnSpc>
              <a:spcBef>
                <a:spcPts val="120"/>
              </a:spcBef>
              <a:buFont typeface="Arial"/>
              <a:buChar char="•"/>
              <a:tabLst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BP </a:t>
            </a:r>
            <a:r>
              <a:rPr sz="2400" spc="-10" dirty="0">
                <a:latin typeface="Calibri"/>
                <a:cs typeface="Calibri"/>
              </a:rPr>
              <a:t>incorrectly </a:t>
            </a:r>
            <a:r>
              <a:rPr sz="2400" spc="-15" dirty="0">
                <a:latin typeface="Calibri"/>
                <a:cs typeface="Calibri"/>
              </a:rPr>
              <a:t>treats </a:t>
            </a:r>
            <a:r>
              <a:rPr sz="2400" spc="-5" dirty="0">
                <a:latin typeface="Calibri"/>
                <a:cs typeface="Calibri"/>
              </a:rPr>
              <a:t>this message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separate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evidence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the variable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(true).</a:t>
            </a:r>
            <a:endParaRPr sz="2400" dirty="0">
              <a:latin typeface="Calibri"/>
              <a:cs typeface="Calibri"/>
            </a:endParaRPr>
          </a:p>
          <a:p>
            <a:pPr marL="298450" marR="136525" indent="-285750" algn="just">
              <a:lnSpc>
                <a:spcPct val="100800"/>
              </a:lnSpc>
              <a:spcBef>
                <a:spcPts val="5"/>
              </a:spcBef>
              <a:buFont typeface="Arial"/>
              <a:buChar char="•"/>
              <a:tabLst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Multiplies these </a:t>
            </a:r>
            <a:r>
              <a:rPr sz="2400" spc="-15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messages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if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independent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285115" marR="43815" lvl="1" indent="-285115">
              <a:spcBef>
                <a:spcPts val="15"/>
              </a:spcBef>
              <a:buFont typeface="Arial"/>
              <a:buChar char="•"/>
              <a:tabLst>
                <a:tab pos="2851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But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don’t </a:t>
            </a:r>
            <a:r>
              <a:rPr sz="2000" dirty="0">
                <a:latin typeface="Calibri"/>
                <a:cs typeface="Calibri"/>
              </a:rPr>
              <a:t>actually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come </a:t>
            </a:r>
            <a:r>
              <a:rPr sz="2000" spc="-10" dirty="0">
                <a:latin typeface="Calibri"/>
                <a:cs typeface="Calibri"/>
              </a:rPr>
              <a:t>from</a:t>
            </a:r>
            <a:endParaRPr sz="2000" dirty="0">
              <a:latin typeface="Calibri"/>
              <a:cs typeface="Calibri"/>
            </a:endParaRPr>
          </a:p>
          <a:p>
            <a:pPr marR="23495" algn="ctr"/>
            <a:r>
              <a:rPr sz="2000" i="1" spc="-10" dirty="0">
                <a:latin typeface="Calibri"/>
                <a:cs typeface="Calibri"/>
              </a:rPr>
              <a:t>independent</a:t>
            </a:r>
            <a:r>
              <a:rPr sz="2000" i="1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parts</a:t>
            </a:r>
            <a:r>
              <a:rPr sz="2000" spc="-5" dirty="0">
                <a:latin typeface="Calibri"/>
                <a:cs typeface="Calibri"/>
              </a:rPr>
              <a:t> 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graph.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One influenced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other </a:t>
            </a:r>
            <a:r>
              <a:rPr sz="2000" dirty="0">
                <a:latin typeface="Calibri"/>
                <a:cs typeface="Calibri"/>
              </a:rPr>
              <a:t>(via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cycle).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09031" y="1309974"/>
            <a:ext cx="2814955" cy="5199380"/>
            <a:chOff x="885030" y="1309974"/>
            <a:chExt cx="2814955" cy="5199380"/>
          </a:xfrm>
        </p:grpSpPr>
        <p:sp>
          <p:nvSpPr>
            <p:cNvPr id="35" name="object 35"/>
            <p:cNvSpPr/>
            <p:nvPr/>
          </p:nvSpPr>
          <p:spPr>
            <a:xfrm>
              <a:off x="2354975" y="4693479"/>
              <a:ext cx="1325880" cy="1360805"/>
            </a:xfrm>
            <a:custGeom>
              <a:avLst/>
              <a:gdLst/>
              <a:ahLst/>
              <a:cxnLst/>
              <a:rect l="l" t="t" r="r" b="b"/>
              <a:pathLst>
                <a:path w="1325879" h="1360804">
                  <a:moveTo>
                    <a:pt x="37443" y="468124"/>
                  </a:moveTo>
                  <a:lnTo>
                    <a:pt x="54669" y="422488"/>
                  </a:lnTo>
                  <a:lnTo>
                    <a:pt x="74668" y="378770"/>
                  </a:lnTo>
                  <a:lnTo>
                    <a:pt x="97298" y="337042"/>
                  </a:lnTo>
                  <a:lnTo>
                    <a:pt x="122414" y="297379"/>
                  </a:lnTo>
                  <a:lnTo>
                    <a:pt x="149875" y="259853"/>
                  </a:lnTo>
                  <a:lnTo>
                    <a:pt x="179536" y="224539"/>
                  </a:lnTo>
                  <a:lnTo>
                    <a:pt x="211257" y="191509"/>
                  </a:lnTo>
                  <a:lnTo>
                    <a:pt x="244892" y="160838"/>
                  </a:lnTo>
                  <a:lnTo>
                    <a:pt x="280300" y="132598"/>
                  </a:lnTo>
                  <a:lnTo>
                    <a:pt x="317338" y="106864"/>
                  </a:lnTo>
                  <a:lnTo>
                    <a:pt x="355862" y="83709"/>
                  </a:lnTo>
                  <a:lnTo>
                    <a:pt x="395730" y="63205"/>
                  </a:lnTo>
                  <a:lnTo>
                    <a:pt x="436799" y="45428"/>
                  </a:lnTo>
                  <a:lnTo>
                    <a:pt x="478925" y="30450"/>
                  </a:lnTo>
                  <a:lnTo>
                    <a:pt x="521967" y="18344"/>
                  </a:lnTo>
                  <a:lnTo>
                    <a:pt x="565780" y="9185"/>
                  </a:lnTo>
                  <a:lnTo>
                    <a:pt x="610222" y="3046"/>
                  </a:lnTo>
                  <a:lnTo>
                    <a:pt x="655151" y="0"/>
                  </a:lnTo>
                  <a:lnTo>
                    <a:pt x="700423" y="120"/>
                  </a:lnTo>
                  <a:lnTo>
                    <a:pt x="745895" y="3481"/>
                  </a:lnTo>
                  <a:lnTo>
                    <a:pt x="791424" y="10156"/>
                  </a:lnTo>
                  <a:lnTo>
                    <a:pt x="836868" y="20218"/>
                  </a:lnTo>
                  <a:lnTo>
                    <a:pt x="882083" y="33741"/>
                  </a:lnTo>
                  <a:lnTo>
                    <a:pt x="926198" y="50511"/>
                  </a:lnTo>
                  <a:lnTo>
                    <a:pt x="968388" y="70166"/>
                  </a:lnTo>
                  <a:lnTo>
                    <a:pt x="1008587" y="92562"/>
                  </a:lnTo>
                  <a:lnTo>
                    <a:pt x="1046724" y="117553"/>
                  </a:lnTo>
                  <a:lnTo>
                    <a:pt x="1082731" y="144995"/>
                  </a:lnTo>
                  <a:lnTo>
                    <a:pt x="1116539" y="174741"/>
                  </a:lnTo>
                  <a:lnTo>
                    <a:pt x="1148080" y="206647"/>
                  </a:lnTo>
                  <a:lnTo>
                    <a:pt x="1177285" y="240568"/>
                  </a:lnTo>
                  <a:lnTo>
                    <a:pt x="1204085" y="276357"/>
                  </a:lnTo>
                  <a:lnTo>
                    <a:pt x="1228411" y="313870"/>
                  </a:lnTo>
                  <a:lnTo>
                    <a:pt x="1250195" y="352961"/>
                  </a:lnTo>
                  <a:lnTo>
                    <a:pt x="1269368" y="393485"/>
                  </a:lnTo>
                  <a:lnTo>
                    <a:pt x="1285861" y="435298"/>
                  </a:lnTo>
                  <a:lnTo>
                    <a:pt x="1299606" y="478253"/>
                  </a:lnTo>
                  <a:lnTo>
                    <a:pt x="1310533" y="522205"/>
                  </a:lnTo>
                  <a:lnTo>
                    <a:pt x="1318574" y="567009"/>
                  </a:lnTo>
                  <a:lnTo>
                    <a:pt x="1323661" y="612520"/>
                  </a:lnTo>
                  <a:lnTo>
                    <a:pt x="1325724" y="658593"/>
                  </a:lnTo>
                  <a:lnTo>
                    <a:pt x="1324694" y="705081"/>
                  </a:lnTo>
                  <a:lnTo>
                    <a:pt x="1320504" y="751841"/>
                  </a:lnTo>
                  <a:lnTo>
                    <a:pt x="1313084" y="798726"/>
                  </a:lnTo>
                  <a:lnTo>
                    <a:pt x="1302366" y="845591"/>
                  </a:lnTo>
                  <a:lnTo>
                    <a:pt x="1288280" y="892292"/>
                  </a:lnTo>
                  <a:lnTo>
                    <a:pt x="1271054" y="937927"/>
                  </a:lnTo>
                  <a:lnTo>
                    <a:pt x="1251055" y="981646"/>
                  </a:lnTo>
                  <a:lnTo>
                    <a:pt x="1228426" y="1023373"/>
                  </a:lnTo>
                  <a:lnTo>
                    <a:pt x="1203309" y="1063036"/>
                  </a:lnTo>
                  <a:lnTo>
                    <a:pt x="1175849" y="1100562"/>
                  </a:lnTo>
                  <a:lnTo>
                    <a:pt x="1146187" y="1135876"/>
                  </a:lnTo>
                  <a:lnTo>
                    <a:pt x="1114467" y="1168906"/>
                  </a:lnTo>
                  <a:lnTo>
                    <a:pt x="1080831" y="1199577"/>
                  </a:lnTo>
                  <a:lnTo>
                    <a:pt x="1045423" y="1227817"/>
                  </a:lnTo>
                  <a:lnTo>
                    <a:pt x="1008385" y="1253551"/>
                  </a:lnTo>
                  <a:lnTo>
                    <a:pt x="969861" y="1276707"/>
                  </a:lnTo>
                  <a:lnTo>
                    <a:pt x="929993" y="1297210"/>
                  </a:lnTo>
                  <a:lnTo>
                    <a:pt x="888925" y="1314988"/>
                  </a:lnTo>
                  <a:lnTo>
                    <a:pt x="846798" y="1329966"/>
                  </a:lnTo>
                  <a:lnTo>
                    <a:pt x="803757" y="1342071"/>
                  </a:lnTo>
                  <a:lnTo>
                    <a:pt x="759943" y="1351230"/>
                  </a:lnTo>
                  <a:lnTo>
                    <a:pt x="715501" y="1357370"/>
                  </a:lnTo>
                  <a:lnTo>
                    <a:pt x="670572" y="1360416"/>
                  </a:lnTo>
                  <a:lnTo>
                    <a:pt x="625300" y="1360295"/>
                  </a:lnTo>
                  <a:lnTo>
                    <a:pt x="579828" y="1356934"/>
                  </a:lnTo>
                  <a:lnTo>
                    <a:pt x="534299" y="1350259"/>
                  </a:lnTo>
                  <a:lnTo>
                    <a:pt x="488855" y="1340197"/>
                  </a:lnTo>
                  <a:lnTo>
                    <a:pt x="443640" y="1326674"/>
                  </a:lnTo>
                  <a:lnTo>
                    <a:pt x="399526" y="1309905"/>
                  </a:lnTo>
                  <a:lnTo>
                    <a:pt x="357335" y="1290249"/>
                  </a:lnTo>
                  <a:lnTo>
                    <a:pt x="317137" y="1267853"/>
                  </a:lnTo>
                  <a:lnTo>
                    <a:pt x="279000" y="1242862"/>
                  </a:lnTo>
                  <a:lnTo>
                    <a:pt x="242993" y="1215420"/>
                  </a:lnTo>
                  <a:lnTo>
                    <a:pt x="209184" y="1185674"/>
                  </a:lnTo>
                  <a:lnTo>
                    <a:pt x="177643" y="1153768"/>
                  </a:lnTo>
                  <a:lnTo>
                    <a:pt x="148438" y="1119848"/>
                  </a:lnTo>
                  <a:lnTo>
                    <a:pt x="121638" y="1084059"/>
                  </a:lnTo>
                  <a:lnTo>
                    <a:pt x="97312" y="1046546"/>
                  </a:lnTo>
                  <a:lnTo>
                    <a:pt x="75528" y="1007454"/>
                  </a:lnTo>
                  <a:lnTo>
                    <a:pt x="56355" y="966930"/>
                  </a:lnTo>
                  <a:lnTo>
                    <a:pt x="39862" y="925117"/>
                  </a:lnTo>
                  <a:lnTo>
                    <a:pt x="26117" y="882163"/>
                  </a:lnTo>
                  <a:lnTo>
                    <a:pt x="15190" y="838210"/>
                  </a:lnTo>
                  <a:lnTo>
                    <a:pt x="7149" y="793406"/>
                  </a:lnTo>
                  <a:lnTo>
                    <a:pt x="2062" y="747895"/>
                  </a:lnTo>
                  <a:lnTo>
                    <a:pt x="0" y="701823"/>
                  </a:lnTo>
                  <a:lnTo>
                    <a:pt x="1029" y="655334"/>
                  </a:lnTo>
                  <a:lnTo>
                    <a:pt x="5219" y="608575"/>
                  </a:lnTo>
                  <a:lnTo>
                    <a:pt x="12639" y="561689"/>
                  </a:lnTo>
                  <a:lnTo>
                    <a:pt x="23357" y="514824"/>
                  </a:lnTo>
                  <a:lnTo>
                    <a:pt x="37443" y="468124"/>
                  </a:lnTo>
                  <a:close/>
                </a:path>
              </a:pathLst>
            </a:custGeom>
            <a:ln w="38099">
              <a:solidFill>
                <a:srgbClr val="F0A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5024" y="1309979"/>
              <a:ext cx="1680845" cy="5199380"/>
            </a:xfrm>
            <a:custGeom>
              <a:avLst/>
              <a:gdLst/>
              <a:ahLst/>
              <a:cxnLst/>
              <a:rect l="l" t="t" r="r" b="b"/>
              <a:pathLst>
                <a:path w="1680845" h="5199380">
                  <a:moveTo>
                    <a:pt x="554037" y="1434109"/>
                  </a:moveTo>
                  <a:lnTo>
                    <a:pt x="549579" y="1384312"/>
                  </a:lnTo>
                  <a:lnTo>
                    <a:pt x="536702" y="1337449"/>
                  </a:lnTo>
                  <a:lnTo>
                    <a:pt x="516216" y="1294295"/>
                  </a:lnTo>
                  <a:lnTo>
                    <a:pt x="488886" y="1255636"/>
                  </a:lnTo>
                  <a:lnTo>
                    <a:pt x="455498" y="1222248"/>
                  </a:lnTo>
                  <a:lnTo>
                    <a:pt x="416839" y="1194917"/>
                  </a:lnTo>
                  <a:lnTo>
                    <a:pt x="373684" y="1174419"/>
                  </a:lnTo>
                  <a:lnTo>
                    <a:pt x="326809" y="1161554"/>
                  </a:lnTo>
                  <a:lnTo>
                    <a:pt x="277025" y="1157097"/>
                  </a:lnTo>
                  <a:lnTo>
                    <a:pt x="227228" y="1161554"/>
                  </a:lnTo>
                  <a:lnTo>
                    <a:pt x="180352" y="1174419"/>
                  </a:lnTo>
                  <a:lnTo>
                    <a:pt x="137198" y="1194917"/>
                  </a:lnTo>
                  <a:lnTo>
                    <a:pt x="98539" y="1222248"/>
                  </a:lnTo>
                  <a:lnTo>
                    <a:pt x="65151" y="1255636"/>
                  </a:lnTo>
                  <a:lnTo>
                    <a:pt x="37820" y="1294295"/>
                  </a:lnTo>
                  <a:lnTo>
                    <a:pt x="17335" y="1337449"/>
                  </a:lnTo>
                  <a:lnTo>
                    <a:pt x="4457" y="1384312"/>
                  </a:lnTo>
                  <a:lnTo>
                    <a:pt x="0" y="1434109"/>
                  </a:lnTo>
                  <a:lnTo>
                    <a:pt x="4457" y="1483906"/>
                  </a:lnTo>
                  <a:lnTo>
                    <a:pt x="17335" y="1530769"/>
                  </a:lnTo>
                  <a:lnTo>
                    <a:pt x="37820" y="1573936"/>
                  </a:lnTo>
                  <a:lnTo>
                    <a:pt x="65151" y="1612595"/>
                  </a:lnTo>
                  <a:lnTo>
                    <a:pt x="98539" y="1645983"/>
                  </a:lnTo>
                  <a:lnTo>
                    <a:pt x="137198" y="1673313"/>
                  </a:lnTo>
                  <a:lnTo>
                    <a:pt x="180352" y="1693799"/>
                  </a:lnTo>
                  <a:lnTo>
                    <a:pt x="227228" y="1706664"/>
                  </a:lnTo>
                  <a:lnTo>
                    <a:pt x="277025" y="1711134"/>
                  </a:lnTo>
                  <a:lnTo>
                    <a:pt x="326809" y="1706664"/>
                  </a:lnTo>
                  <a:lnTo>
                    <a:pt x="373684" y="1693799"/>
                  </a:lnTo>
                  <a:lnTo>
                    <a:pt x="416839" y="1673313"/>
                  </a:lnTo>
                  <a:lnTo>
                    <a:pt x="455498" y="1645983"/>
                  </a:lnTo>
                  <a:lnTo>
                    <a:pt x="488886" y="1612595"/>
                  </a:lnTo>
                  <a:lnTo>
                    <a:pt x="516216" y="1573936"/>
                  </a:lnTo>
                  <a:lnTo>
                    <a:pt x="536702" y="1530769"/>
                  </a:lnTo>
                  <a:lnTo>
                    <a:pt x="549579" y="1483906"/>
                  </a:lnTo>
                  <a:lnTo>
                    <a:pt x="554037" y="1434109"/>
                  </a:lnTo>
                  <a:close/>
                </a:path>
                <a:path w="1680845" h="5199380">
                  <a:moveTo>
                    <a:pt x="1526374" y="277025"/>
                  </a:moveTo>
                  <a:lnTo>
                    <a:pt x="1521917" y="227228"/>
                  </a:lnTo>
                  <a:lnTo>
                    <a:pt x="1509052" y="180365"/>
                  </a:lnTo>
                  <a:lnTo>
                    <a:pt x="1488554" y="137198"/>
                  </a:lnTo>
                  <a:lnTo>
                    <a:pt x="1461223" y="98539"/>
                  </a:lnTo>
                  <a:lnTo>
                    <a:pt x="1427835" y="65151"/>
                  </a:lnTo>
                  <a:lnTo>
                    <a:pt x="1389176" y="37820"/>
                  </a:lnTo>
                  <a:lnTo>
                    <a:pt x="1346022" y="17335"/>
                  </a:lnTo>
                  <a:lnTo>
                    <a:pt x="1299159" y="4470"/>
                  </a:lnTo>
                  <a:lnTo>
                    <a:pt x="1249362" y="0"/>
                  </a:lnTo>
                  <a:lnTo>
                    <a:pt x="1199565" y="4470"/>
                  </a:lnTo>
                  <a:lnTo>
                    <a:pt x="1152702" y="17335"/>
                  </a:lnTo>
                  <a:lnTo>
                    <a:pt x="1109548" y="37820"/>
                  </a:lnTo>
                  <a:lnTo>
                    <a:pt x="1070876" y="65151"/>
                  </a:lnTo>
                  <a:lnTo>
                    <a:pt x="1037488" y="98539"/>
                  </a:lnTo>
                  <a:lnTo>
                    <a:pt x="1010170" y="137198"/>
                  </a:lnTo>
                  <a:lnTo>
                    <a:pt x="989672" y="180365"/>
                  </a:lnTo>
                  <a:lnTo>
                    <a:pt x="976807" y="227228"/>
                  </a:lnTo>
                  <a:lnTo>
                    <a:pt x="972350" y="277025"/>
                  </a:lnTo>
                  <a:lnTo>
                    <a:pt x="976807" y="326809"/>
                  </a:lnTo>
                  <a:lnTo>
                    <a:pt x="989672" y="373684"/>
                  </a:lnTo>
                  <a:lnTo>
                    <a:pt x="1010170" y="416839"/>
                  </a:lnTo>
                  <a:lnTo>
                    <a:pt x="1037488" y="455498"/>
                  </a:lnTo>
                  <a:lnTo>
                    <a:pt x="1070876" y="488886"/>
                  </a:lnTo>
                  <a:lnTo>
                    <a:pt x="1109548" y="516216"/>
                  </a:lnTo>
                  <a:lnTo>
                    <a:pt x="1152702" y="536702"/>
                  </a:lnTo>
                  <a:lnTo>
                    <a:pt x="1199565" y="549579"/>
                  </a:lnTo>
                  <a:lnTo>
                    <a:pt x="1249362" y="554037"/>
                  </a:lnTo>
                  <a:lnTo>
                    <a:pt x="1299159" y="549579"/>
                  </a:lnTo>
                  <a:lnTo>
                    <a:pt x="1346022" y="536702"/>
                  </a:lnTo>
                  <a:lnTo>
                    <a:pt x="1389176" y="516216"/>
                  </a:lnTo>
                  <a:lnTo>
                    <a:pt x="1427835" y="488886"/>
                  </a:lnTo>
                  <a:lnTo>
                    <a:pt x="1461223" y="455498"/>
                  </a:lnTo>
                  <a:lnTo>
                    <a:pt x="1488554" y="416839"/>
                  </a:lnTo>
                  <a:lnTo>
                    <a:pt x="1509052" y="373684"/>
                  </a:lnTo>
                  <a:lnTo>
                    <a:pt x="1521917" y="326809"/>
                  </a:lnTo>
                  <a:lnTo>
                    <a:pt x="1526374" y="277025"/>
                  </a:lnTo>
                  <a:close/>
                </a:path>
                <a:path w="1680845" h="5199380">
                  <a:moveTo>
                    <a:pt x="1670850" y="4922266"/>
                  </a:moveTo>
                  <a:lnTo>
                    <a:pt x="1666379" y="4872469"/>
                  </a:lnTo>
                  <a:lnTo>
                    <a:pt x="1653514" y="4825606"/>
                  </a:lnTo>
                  <a:lnTo>
                    <a:pt x="1633016" y="4782451"/>
                  </a:lnTo>
                  <a:lnTo>
                    <a:pt x="1605686" y="4743780"/>
                  </a:lnTo>
                  <a:lnTo>
                    <a:pt x="1572310" y="4710392"/>
                  </a:lnTo>
                  <a:lnTo>
                    <a:pt x="1533639" y="4683061"/>
                  </a:lnTo>
                  <a:lnTo>
                    <a:pt x="1490484" y="4662576"/>
                  </a:lnTo>
                  <a:lnTo>
                    <a:pt x="1443621" y="4649711"/>
                  </a:lnTo>
                  <a:lnTo>
                    <a:pt x="1393825" y="4645241"/>
                  </a:lnTo>
                  <a:lnTo>
                    <a:pt x="1344028" y="4649711"/>
                  </a:lnTo>
                  <a:lnTo>
                    <a:pt x="1297165" y="4662576"/>
                  </a:lnTo>
                  <a:lnTo>
                    <a:pt x="1254010" y="4683061"/>
                  </a:lnTo>
                  <a:lnTo>
                    <a:pt x="1215339" y="4710392"/>
                  </a:lnTo>
                  <a:lnTo>
                    <a:pt x="1181963" y="4743780"/>
                  </a:lnTo>
                  <a:lnTo>
                    <a:pt x="1154633" y="4782451"/>
                  </a:lnTo>
                  <a:lnTo>
                    <a:pt x="1134135" y="4825606"/>
                  </a:lnTo>
                  <a:lnTo>
                    <a:pt x="1121270" y="4872469"/>
                  </a:lnTo>
                  <a:lnTo>
                    <a:pt x="1116812" y="4922266"/>
                  </a:lnTo>
                  <a:lnTo>
                    <a:pt x="1121270" y="4972062"/>
                  </a:lnTo>
                  <a:lnTo>
                    <a:pt x="1134135" y="5018925"/>
                  </a:lnTo>
                  <a:lnTo>
                    <a:pt x="1154633" y="5062080"/>
                  </a:lnTo>
                  <a:lnTo>
                    <a:pt x="1181963" y="5100739"/>
                  </a:lnTo>
                  <a:lnTo>
                    <a:pt x="1215339" y="5134127"/>
                  </a:lnTo>
                  <a:lnTo>
                    <a:pt x="1254010" y="5161458"/>
                  </a:lnTo>
                  <a:lnTo>
                    <a:pt x="1297165" y="5181955"/>
                  </a:lnTo>
                  <a:lnTo>
                    <a:pt x="1344028" y="5194820"/>
                  </a:lnTo>
                  <a:lnTo>
                    <a:pt x="1393825" y="5199278"/>
                  </a:lnTo>
                  <a:lnTo>
                    <a:pt x="1443621" y="5194820"/>
                  </a:lnTo>
                  <a:lnTo>
                    <a:pt x="1490484" y="5181955"/>
                  </a:lnTo>
                  <a:lnTo>
                    <a:pt x="1533639" y="5161458"/>
                  </a:lnTo>
                  <a:lnTo>
                    <a:pt x="1572310" y="5134127"/>
                  </a:lnTo>
                  <a:lnTo>
                    <a:pt x="1605686" y="5100739"/>
                  </a:lnTo>
                  <a:lnTo>
                    <a:pt x="1633016" y="5062080"/>
                  </a:lnTo>
                  <a:lnTo>
                    <a:pt x="1653514" y="5018925"/>
                  </a:lnTo>
                  <a:lnTo>
                    <a:pt x="1666379" y="4972062"/>
                  </a:lnTo>
                  <a:lnTo>
                    <a:pt x="1670850" y="4922266"/>
                  </a:lnTo>
                  <a:close/>
                </a:path>
                <a:path w="1680845" h="5199380">
                  <a:moveTo>
                    <a:pt x="1680514" y="2828391"/>
                  </a:moveTo>
                  <a:lnTo>
                    <a:pt x="1679765" y="2781046"/>
                  </a:lnTo>
                  <a:lnTo>
                    <a:pt x="1671040" y="2734640"/>
                  </a:lnTo>
                  <a:lnTo>
                    <a:pt x="1654543" y="2690266"/>
                  </a:lnTo>
                  <a:lnTo>
                    <a:pt x="1630476" y="2648991"/>
                  </a:lnTo>
                  <a:lnTo>
                    <a:pt x="1599057" y="2611920"/>
                  </a:lnTo>
                  <a:lnTo>
                    <a:pt x="1560461" y="2580144"/>
                  </a:lnTo>
                  <a:lnTo>
                    <a:pt x="1516837" y="2555735"/>
                  </a:lnTo>
                  <a:lnTo>
                    <a:pt x="1470875" y="2539911"/>
                  </a:lnTo>
                  <a:lnTo>
                    <a:pt x="1423682" y="2532469"/>
                  </a:lnTo>
                  <a:lnTo>
                    <a:pt x="1376349" y="2533218"/>
                  </a:lnTo>
                  <a:lnTo>
                    <a:pt x="1329944" y="2541943"/>
                  </a:lnTo>
                  <a:lnTo>
                    <a:pt x="1285557" y="2558440"/>
                  </a:lnTo>
                  <a:lnTo>
                    <a:pt x="1244295" y="2582507"/>
                  </a:lnTo>
                  <a:lnTo>
                    <a:pt x="1207223" y="2613939"/>
                  </a:lnTo>
                  <a:lnTo>
                    <a:pt x="1175448" y="2652522"/>
                  </a:lnTo>
                  <a:lnTo>
                    <a:pt x="1151026" y="2696159"/>
                  </a:lnTo>
                  <a:lnTo>
                    <a:pt x="1135202" y="2742107"/>
                  </a:lnTo>
                  <a:lnTo>
                    <a:pt x="1127772" y="2789301"/>
                  </a:lnTo>
                  <a:lnTo>
                    <a:pt x="1128522" y="2836646"/>
                  </a:lnTo>
                  <a:lnTo>
                    <a:pt x="1137246" y="2883052"/>
                  </a:lnTo>
                  <a:lnTo>
                    <a:pt x="1153744" y="2927426"/>
                  </a:lnTo>
                  <a:lnTo>
                    <a:pt x="1177810" y="2968688"/>
                  </a:lnTo>
                  <a:lnTo>
                    <a:pt x="1209243" y="3005759"/>
                  </a:lnTo>
                  <a:lnTo>
                    <a:pt x="1247825" y="3037548"/>
                  </a:lnTo>
                  <a:lnTo>
                    <a:pt x="1291450" y="3061957"/>
                  </a:lnTo>
                  <a:lnTo>
                    <a:pt x="1337411" y="3077781"/>
                  </a:lnTo>
                  <a:lnTo>
                    <a:pt x="1384604" y="3085223"/>
                  </a:lnTo>
                  <a:lnTo>
                    <a:pt x="1431937" y="3084474"/>
                  </a:lnTo>
                  <a:lnTo>
                    <a:pt x="1478343" y="3075749"/>
                  </a:lnTo>
                  <a:lnTo>
                    <a:pt x="1522730" y="3059252"/>
                  </a:lnTo>
                  <a:lnTo>
                    <a:pt x="1563992" y="3035185"/>
                  </a:lnTo>
                  <a:lnTo>
                    <a:pt x="1601063" y="3003753"/>
                  </a:lnTo>
                  <a:lnTo>
                    <a:pt x="1632851" y="2965158"/>
                  </a:lnTo>
                  <a:lnTo>
                    <a:pt x="1657261" y="2921533"/>
                  </a:lnTo>
                  <a:lnTo>
                    <a:pt x="1673085" y="2875584"/>
                  </a:lnTo>
                  <a:lnTo>
                    <a:pt x="1680514" y="2828391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7932" y="1782876"/>
              <a:ext cx="581025" cy="765810"/>
            </a:xfrm>
            <a:custGeom>
              <a:avLst/>
              <a:gdLst/>
              <a:ahLst/>
              <a:cxnLst/>
              <a:rect l="l" t="t" r="r" b="b"/>
              <a:pathLst>
                <a:path w="581025" h="765810">
                  <a:moveTo>
                    <a:pt x="0" y="765329"/>
                  </a:moveTo>
                  <a:lnTo>
                    <a:pt x="58058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7932" y="2939968"/>
              <a:ext cx="702945" cy="1022985"/>
            </a:xfrm>
            <a:custGeom>
              <a:avLst/>
              <a:gdLst/>
              <a:ahLst/>
              <a:cxnLst/>
              <a:rect l="l" t="t" r="r" b="b"/>
              <a:pathLst>
                <a:path w="702944" h="1022985">
                  <a:moveTo>
                    <a:pt x="0" y="0"/>
                  </a:moveTo>
                  <a:lnTo>
                    <a:pt x="702542" y="102253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00374" y="2508361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4" h="554355">
                  <a:moveTo>
                    <a:pt x="277018" y="0"/>
                  </a:moveTo>
                  <a:lnTo>
                    <a:pt x="227224" y="4463"/>
                  </a:lnTo>
                  <a:lnTo>
                    <a:pt x="180357" y="17331"/>
                  </a:lnTo>
                  <a:lnTo>
                    <a:pt x="137202" y="37821"/>
                  </a:lnTo>
                  <a:lnTo>
                    <a:pt x="98539" y="65151"/>
                  </a:lnTo>
                  <a:lnTo>
                    <a:pt x="65151" y="98539"/>
                  </a:lnTo>
                  <a:lnTo>
                    <a:pt x="37821" y="137202"/>
                  </a:lnTo>
                  <a:lnTo>
                    <a:pt x="17331" y="180357"/>
                  </a:lnTo>
                  <a:lnTo>
                    <a:pt x="4463" y="227224"/>
                  </a:lnTo>
                  <a:lnTo>
                    <a:pt x="0" y="277018"/>
                  </a:lnTo>
                  <a:lnTo>
                    <a:pt x="4463" y="326813"/>
                  </a:lnTo>
                  <a:lnTo>
                    <a:pt x="17331" y="373680"/>
                  </a:lnTo>
                  <a:lnTo>
                    <a:pt x="37821" y="416836"/>
                  </a:lnTo>
                  <a:lnTo>
                    <a:pt x="65151" y="455499"/>
                  </a:lnTo>
                  <a:lnTo>
                    <a:pt x="98539" y="488887"/>
                  </a:lnTo>
                  <a:lnTo>
                    <a:pt x="137202" y="516217"/>
                  </a:lnTo>
                  <a:lnTo>
                    <a:pt x="180357" y="536707"/>
                  </a:lnTo>
                  <a:lnTo>
                    <a:pt x="227224" y="549575"/>
                  </a:lnTo>
                  <a:lnTo>
                    <a:pt x="277018" y="554038"/>
                  </a:lnTo>
                  <a:lnTo>
                    <a:pt x="326813" y="549575"/>
                  </a:lnTo>
                  <a:lnTo>
                    <a:pt x="373679" y="536707"/>
                  </a:lnTo>
                  <a:lnTo>
                    <a:pt x="416835" y="516217"/>
                  </a:lnTo>
                  <a:lnTo>
                    <a:pt x="455498" y="488887"/>
                  </a:lnTo>
                  <a:lnTo>
                    <a:pt x="488886" y="455499"/>
                  </a:lnTo>
                  <a:lnTo>
                    <a:pt x="516216" y="416836"/>
                  </a:lnTo>
                  <a:lnTo>
                    <a:pt x="536706" y="373680"/>
                  </a:lnTo>
                  <a:lnTo>
                    <a:pt x="549574" y="326813"/>
                  </a:lnTo>
                  <a:lnTo>
                    <a:pt x="554037" y="277018"/>
                  </a:lnTo>
                  <a:lnTo>
                    <a:pt x="549574" y="227224"/>
                  </a:lnTo>
                  <a:lnTo>
                    <a:pt x="536706" y="180357"/>
                  </a:lnTo>
                  <a:lnTo>
                    <a:pt x="516216" y="137202"/>
                  </a:lnTo>
                  <a:lnTo>
                    <a:pt x="488886" y="98539"/>
                  </a:lnTo>
                  <a:lnTo>
                    <a:pt x="455498" y="65151"/>
                  </a:lnTo>
                  <a:lnTo>
                    <a:pt x="416835" y="37821"/>
                  </a:lnTo>
                  <a:lnTo>
                    <a:pt x="373679" y="17331"/>
                  </a:lnTo>
                  <a:lnTo>
                    <a:pt x="326813" y="4463"/>
                  </a:lnTo>
                  <a:lnTo>
                    <a:pt x="277018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30274" y="1782875"/>
              <a:ext cx="751840" cy="807085"/>
            </a:xfrm>
            <a:custGeom>
              <a:avLst/>
              <a:gdLst/>
              <a:ahLst/>
              <a:cxnLst/>
              <a:rect l="l" t="t" r="r" b="b"/>
              <a:pathLst>
                <a:path w="751839" h="807085">
                  <a:moveTo>
                    <a:pt x="0" y="0"/>
                  </a:moveTo>
                  <a:lnTo>
                    <a:pt x="751237" y="80662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45491" y="2981262"/>
              <a:ext cx="636270" cy="909319"/>
            </a:xfrm>
            <a:custGeom>
              <a:avLst/>
              <a:gdLst/>
              <a:ahLst/>
              <a:cxnLst/>
              <a:rect l="l" t="t" r="r" b="b"/>
              <a:pathLst>
                <a:path w="636269" h="909320">
                  <a:moveTo>
                    <a:pt x="0" y="908854"/>
                  </a:moveTo>
                  <a:lnTo>
                    <a:pt x="63602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78855" y="4391066"/>
              <a:ext cx="61594" cy="1564640"/>
            </a:xfrm>
            <a:custGeom>
              <a:avLst/>
              <a:gdLst/>
              <a:ahLst/>
              <a:cxnLst/>
              <a:rect l="l" t="t" r="r" b="b"/>
              <a:pathLst>
                <a:path w="61594" h="1564639">
                  <a:moveTo>
                    <a:pt x="61504" y="0"/>
                  </a:moveTo>
                  <a:lnTo>
                    <a:pt x="0" y="156415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440" y="368281"/>
            <a:ext cx="7726680" cy="5394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17440" y="1259566"/>
            <a:ext cx="7561580" cy="49676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81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Advantages</a:t>
            </a:r>
            <a:r>
              <a:rPr sz="3200" spc="-20" dirty="0">
                <a:solidFill>
                  <a:srgbClr val="008000"/>
                </a:solidFill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6508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30" dirty="0">
                <a:latin typeface="Calibri"/>
                <a:cs typeface="Calibri"/>
              </a:rPr>
              <a:t>Easy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 </a:t>
            </a:r>
            <a:r>
              <a:rPr sz="2800" spc="-20" dirty="0">
                <a:latin typeface="Calibri"/>
                <a:cs typeface="Calibri"/>
              </a:rPr>
              <a:t>parallelize</a:t>
            </a:r>
            <a:endParaRPr sz="2800" dirty="0">
              <a:latin typeface="Calibri"/>
              <a:cs typeface="Calibri"/>
            </a:endParaRPr>
          </a:p>
          <a:p>
            <a:pPr marL="650875" marR="30480" lvl="1" indent="-274320">
              <a:lnSpc>
                <a:spcPts val="3290"/>
              </a:lnSpc>
              <a:spcBef>
                <a:spcPts val="91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15" dirty="0">
                <a:latin typeface="Calibri"/>
                <a:cs typeface="Calibri"/>
              </a:rPr>
              <a:t>General: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apply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form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potentials</a:t>
            </a:r>
            <a:endParaRPr sz="2800" dirty="0">
              <a:latin typeface="Calibri"/>
              <a:cs typeface="Calibri"/>
            </a:endParaRPr>
          </a:p>
          <a:p>
            <a:pPr marL="916305" lvl="2" indent="-229235">
              <a:spcBef>
                <a:spcPts val="635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ti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 h</a:t>
            </a:r>
            <a:r>
              <a:rPr sz="2400" spc="-5" dirty="0">
                <a:latin typeface="Calibri"/>
                <a:cs typeface="Calibri"/>
              </a:rPr>
              <a:t>ig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.</a:t>
            </a: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𝝍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lang="en-US" sz="2400" dirty="0">
                <a:latin typeface="Cambria Math"/>
                <a:cs typeface="Cambria Math"/>
              </a:rPr>
              <a:t>                     </a:t>
            </a:r>
            <a:r>
              <a:rPr sz="2400" dirty="0">
                <a:latin typeface="Cambria Math"/>
                <a:cs typeface="Cambria Math"/>
              </a:rPr>
              <a:t>…)</a:t>
            </a:r>
          </a:p>
          <a:p>
            <a:pPr marL="358140" indent="-320040">
              <a:spcBef>
                <a:spcPts val="13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Challenges</a:t>
            </a:r>
            <a:r>
              <a:rPr sz="3200" spc="-10" dirty="0"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650875" marR="150495" lvl="1" indent="-274320">
              <a:lnSpc>
                <a:spcPct val="101400"/>
              </a:lnSpc>
              <a:spcBef>
                <a:spcPts val="59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20" dirty="0">
                <a:latin typeface="Calibri"/>
                <a:cs typeface="Calibri"/>
              </a:rPr>
              <a:t>Convergence</a:t>
            </a:r>
            <a:r>
              <a:rPr sz="2800" spc="-5" dirty="0">
                <a:latin typeface="Calibri"/>
                <a:cs typeface="Calibri"/>
              </a:rPr>
              <a:t> 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guaranteed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(when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stop),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especially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closed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loops</a:t>
            </a:r>
            <a:endParaRPr sz="2800" dirty="0">
              <a:latin typeface="Calibri"/>
              <a:cs typeface="Calibri"/>
            </a:endParaRPr>
          </a:p>
          <a:p>
            <a:pPr marL="358140" indent="-320040">
              <a:lnSpc>
                <a:spcPts val="377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Potential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 functions </a:t>
            </a:r>
            <a:r>
              <a:rPr sz="3200" spc="-20" dirty="0">
                <a:latin typeface="Calibri"/>
                <a:cs typeface="Calibri"/>
              </a:rPr>
              <a:t>(parameters)</a:t>
            </a:r>
            <a:endParaRPr sz="3200" dirty="0">
              <a:latin typeface="Calibri"/>
              <a:cs typeface="Calibri"/>
            </a:endParaRPr>
          </a:p>
          <a:p>
            <a:pPr marL="6508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15" dirty="0">
                <a:latin typeface="Calibri"/>
                <a:cs typeface="Calibri"/>
              </a:rPr>
              <a:t>Require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training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estimate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1373D-F424-4227-8A70-55F621320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88" y="3429000"/>
            <a:ext cx="1654912" cy="418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368" y="391512"/>
            <a:ext cx="7748016" cy="4632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1151909" y="1262952"/>
                <a:ext cx="8496091" cy="2024337"/>
              </a:xfrm>
              <a:prstGeom prst="rect">
                <a:avLst/>
              </a:prstGeom>
            </p:spPr>
            <p:txBody>
              <a:bodyPr vert="horz" wrap="square" lIns="0" tIns="10795" rIns="0" bIns="0" rtlCol="0">
                <a:spAutoFit/>
              </a:bodyPr>
              <a:lstStyle/>
              <a:p>
                <a:pPr marL="358140" marR="30480" indent="-320040">
                  <a:lnSpc>
                    <a:spcPct val="100299"/>
                  </a:lnSpc>
                  <a:spcBef>
                    <a:spcPts val="8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8140" algn="l"/>
                  </a:tabLst>
                </a:pPr>
                <a:r>
                  <a:rPr sz="3200" b="1" spc="-5" dirty="0">
                    <a:solidFill>
                      <a:srgbClr val="C00000"/>
                    </a:solidFill>
                    <a:latin typeface="Calibri"/>
                    <a:cs typeface="Calibri"/>
                  </a:rPr>
                  <a:t>Basic idea: </a:t>
                </a:r>
                <a:r>
                  <a:rPr sz="3200" dirty="0">
                    <a:latin typeface="Calibri"/>
                    <a:cs typeface="Calibri"/>
                  </a:rPr>
                  <a:t>Class </a:t>
                </a:r>
                <a:r>
                  <a:rPr sz="3200" spc="-5" dirty="0">
                    <a:latin typeface="Calibri"/>
                    <a:cs typeface="Calibri"/>
                  </a:rPr>
                  <a:t>probability </a:t>
                </a:r>
                <a:r>
                  <a:rPr sz="3200" spc="-7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60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3450" spc="-97" baseline="-15700" dirty="0">
                    <a:latin typeface="Cambria Math"/>
                    <a:cs typeface="Cambria Math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of </a:t>
                </a:r>
                <a:r>
                  <a:rPr sz="3200" dirty="0">
                    <a:latin typeface="Calibri"/>
                    <a:cs typeface="Calibri"/>
                  </a:rPr>
                  <a:t>node </a:t>
                </a:r>
                <a:r>
                  <a:rPr sz="3200" dirty="0">
                    <a:latin typeface="Cambria Math"/>
                    <a:cs typeface="Cambria Math"/>
                  </a:rPr>
                  <a:t>𝑣 </a:t>
                </a:r>
                <a:r>
                  <a:rPr sz="3200" dirty="0">
                    <a:latin typeface="Calibri"/>
                    <a:cs typeface="Calibri"/>
                  </a:rPr>
                  <a:t>is a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weighted </a:t>
                </a:r>
                <a:r>
                  <a:rPr sz="3200" spc="-30" dirty="0">
                    <a:latin typeface="Calibri"/>
                    <a:cs typeface="Calibri"/>
                  </a:rPr>
                  <a:t>average </a:t>
                </a:r>
                <a:r>
                  <a:rPr sz="3200" spc="-5" dirty="0">
                    <a:latin typeface="Calibri"/>
                    <a:cs typeface="Calibri"/>
                  </a:rPr>
                  <a:t>of class probabilities of </a:t>
                </a:r>
                <a:r>
                  <a:rPr sz="3200" dirty="0">
                    <a:latin typeface="Calibri"/>
                    <a:cs typeface="Calibri"/>
                  </a:rPr>
                  <a:t>its </a:t>
                </a:r>
                <a:r>
                  <a:rPr sz="3200" spc="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neighbors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indent="-320040" algn="just">
                  <a:lnSpc>
                    <a:spcPts val="3790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8140" algn="l"/>
                  </a:tabLst>
                </a:pPr>
                <a:r>
                  <a:rPr sz="3200" spc="-15" dirty="0">
                    <a:latin typeface="Calibri"/>
                    <a:cs typeface="Calibri"/>
                  </a:rPr>
                  <a:t>For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b="1" spc="-5" dirty="0">
                    <a:solidFill>
                      <a:srgbClr val="008000"/>
                    </a:solidFill>
                    <a:latin typeface="Calibri"/>
                    <a:cs typeface="Calibri"/>
                  </a:rPr>
                  <a:t>labeled nodes</a:t>
                </a:r>
                <a:r>
                  <a:rPr sz="3200" b="1" spc="-15" dirty="0">
                    <a:solidFill>
                      <a:srgbClr val="008000"/>
                    </a:solidFill>
                    <a:latin typeface="Calibri"/>
                    <a:cs typeface="Calibri"/>
                  </a:rPr>
                  <a:t> </a:t>
                </a:r>
                <a:r>
                  <a:rPr sz="3200" spc="45" dirty="0">
                    <a:latin typeface="Cambria Math"/>
                    <a:cs typeface="Cambria Math"/>
                  </a:rPr>
                  <a:t>𝑣</a:t>
                </a:r>
                <a:r>
                  <a:rPr sz="3200" spc="45" dirty="0">
                    <a:latin typeface="Calibri"/>
                    <a:cs typeface="Calibri"/>
                  </a:rPr>
                  <a:t>,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initialize </a:t>
                </a:r>
                <a:r>
                  <a:rPr sz="3200" dirty="0">
                    <a:latin typeface="Calibri"/>
                    <a:cs typeface="Calibri"/>
                  </a:rPr>
                  <a:t>label </a:t>
                </a:r>
                <a:r>
                  <a:rPr sz="3200" spc="-7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60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3450" spc="-7" baseline="-15700" dirty="0">
                    <a:latin typeface="Cambria Math"/>
                    <a:cs typeface="Cambria Math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with</a:t>
                </a: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09" y="1262952"/>
                <a:ext cx="8496091" cy="2024337"/>
              </a:xfrm>
              <a:prstGeom prst="rect">
                <a:avLst/>
              </a:prstGeom>
              <a:blipFill>
                <a:blip r:embed="rId3"/>
                <a:stretch>
                  <a:fillRect l="-1650" t="-3916" b="-11446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579950" y="3207732"/>
                <a:ext cx="4057650" cy="55406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spcBef>
                    <a:spcPts val="100"/>
                  </a:spcBef>
                </a:pPr>
                <a:r>
                  <a:rPr sz="3200" spc="-5" dirty="0">
                    <a:latin typeface="Calibri"/>
                    <a:cs typeface="Calibri"/>
                  </a:rPr>
                  <a:t>ground-truth</a:t>
                </a:r>
                <a:r>
                  <a:rPr sz="3200" spc="-25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label</a:t>
                </a:r>
                <a:r>
                  <a:rPr sz="3200" spc="-25" dirty="0">
                    <a:latin typeface="Calibri"/>
                    <a:cs typeface="Calibri"/>
                  </a:rPr>
                  <a:t> </a:t>
                </a:r>
                <a:r>
                  <a:rPr sz="3200" spc="6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60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  <m:r>
                      <a:rPr lang="en-US" sz="360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</m:oMath>
                </a14:m>
                <a:r>
                  <a:rPr sz="3450" spc="89" baseline="28985" dirty="0">
                    <a:latin typeface="Cambria Math"/>
                    <a:cs typeface="Cambria Math"/>
                  </a:rPr>
                  <a:t>∗</a:t>
                </a:r>
                <a:endParaRPr sz="3450" baseline="28985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950" y="3207732"/>
                <a:ext cx="4057650" cy="554062"/>
              </a:xfrm>
              <a:prstGeom prst="rect">
                <a:avLst/>
              </a:prstGeom>
              <a:blipFill>
                <a:blip r:embed="rId6"/>
                <a:stretch>
                  <a:fillRect l="-5105" t="-13187" b="-45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/>
              <p:cNvSpPr txBox="1"/>
              <p:nvPr/>
            </p:nvSpPr>
            <p:spPr>
              <a:xfrm>
                <a:off x="1213368" y="3946212"/>
                <a:ext cx="7687075" cy="19620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8140" indent="-320040">
                  <a:lnSpc>
                    <a:spcPts val="3560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  <a:tab pos="5916295" algn="l"/>
                  </a:tabLst>
                </a:pPr>
                <a:r>
                  <a:rPr lang="en-US" sz="3200" spc="-15" dirty="0">
                    <a:latin typeface="Calibri"/>
                    <a:cs typeface="Calibri"/>
                  </a:rPr>
                  <a:t>For</a:t>
                </a:r>
                <a:r>
                  <a:rPr lang="en-US" sz="3200" spc="5" dirty="0">
                    <a:latin typeface="Calibri"/>
                    <a:cs typeface="Calibri"/>
                  </a:rPr>
                  <a:t> </a:t>
                </a:r>
                <a:r>
                  <a:rPr lang="en-US" sz="3200" b="1" spc="-5" dirty="0">
                    <a:solidFill>
                      <a:srgbClr val="595959"/>
                    </a:solidFill>
                    <a:latin typeface="Calibri"/>
                    <a:cs typeface="Calibri"/>
                  </a:rPr>
                  <a:t>unlabeled</a:t>
                </a:r>
                <a:r>
                  <a:rPr lang="en-US" sz="3200" b="1" spc="10" dirty="0">
                    <a:solidFill>
                      <a:srgbClr val="595959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3200" b="1" spc="-5" dirty="0">
                    <a:solidFill>
                      <a:srgbClr val="595959"/>
                    </a:solidFill>
                    <a:latin typeface="Calibri"/>
                    <a:cs typeface="Calibri"/>
                  </a:rPr>
                  <a:t>nodes</a:t>
                </a:r>
                <a:r>
                  <a:rPr lang="en-US" sz="3200" spc="-5" dirty="0">
                    <a:latin typeface="Calibri"/>
                    <a:cs typeface="Calibri"/>
                  </a:rPr>
                  <a:t>,</a:t>
                </a:r>
                <a:r>
                  <a:rPr lang="en-US" sz="3200" spc="15" dirty="0">
                    <a:latin typeface="Calibri"/>
                    <a:cs typeface="Calibri"/>
                  </a:rPr>
                  <a:t> </a:t>
                </a:r>
                <a:r>
                  <a:rPr lang="en-US" sz="3200" spc="-10" dirty="0">
                    <a:latin typeface="Calibri"/>
                    <a:cs typeface="Calibri"/>
                  </a:rPr>
                  <a:t>initialize</a:t>
                </a:r>
                <a:r>
                  <a:rPr lang="en-US" sz="3200" spc="10" dirty="0">
                    <a:latin typeface="Calibri"/>
                    <a:cs typeface="Calibri"/>
                  </a:rPr>
                  <a:t> </a:t>
                </a:r>
                <a:r>
                  <a:rPr lang="en-US" sz="3200" spc="-70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60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  <m:r>
                      <a:rPr lang="en-US" sz="360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</m:oMath>
                </a14:m>
                <a:r>
                  <a:rPr lang="en-US" sz="3450" spc="-104" baseline="-15700" dirty="0">
                    <a:latin typeface="Cambria Math"/>
                    <a:cs typeface="Cambria Math"/>
                  </a:rPr>
                  <a:t>	</a:t>
                </a:r>
                <a:r>
                  <a:rPr lang="en-US" sz="3200" dirty="0">
                    <a:latin typeface="Cambria Math"/>
                    <a:cs typeface="Cambria Math"/>
                  </a:rPr>
                  <a:t>=</a:t>
                </a:r>
                <a:r>
                  <a:rPr lang="en-US" sz="3200" spc="160" dirty="0">
                    <a:latin typeface="Cambria Math"/>
                    <a:cs typeface="Cambria Math"/>
                  </a:rPr>
                  <a:t> </a:t>
                </a:r>
                <a:r>
                  <a:rPr lang="en-US" sz="3200" dirty="0">
                    <a:latin typeface="Cambria Math"/>
                    <a:cs typeface="Cambria Math"/>
                  </a:rPr>
                  <a:t>0.5</a:t>
                </a:r>
              </a:p>
              <a:p>
                <a:pPr marL="358140" indent="-320040">
                  <a:lnSpc>
                    <a:spcPts val="3815"/>
                  </a:lnSpc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b="1" spc="-15" dirty="0">
                    <a:solidFill>
                      <a:srgbClr val="0000FF"/>
                    </a:solidFill>
                    <a:latin typeface="Calibri"/>
                    <a:cs typeface="Calibri"/>
                  </a:rPr>
                  <a:t>Update</a:t>
                </a:r>
                <a:r>
                  <a:rPr sz="3200" b="1" spc="-10" dirty="0">
                    <a:solidFill>
                      <a:srgbClr val="0000FF"/>
                    </a:solidFill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all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nodes</a:t>
                </a:r>
                <a:r>
                  <a:rPr sz="3200" spc="-1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in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a </a:t>
                </a:r>
                <a:r>
                  <a:rPr sz="3200" spc="-10" dirty="0">
                    <a:solidFill>
                      <a:srgbClr val="FF0000"/>
                    </a:solidFill>
                    <a:latin typeface="Calibri"/>
                    <a:cs typeface="Calibri"/>
                  </a:rPr>
                  <a:t>random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order</a:t>
                </a:r>
                <a:r>
                  <a:rPr sz="3200" spc="-15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until</a:t>
                </a:r>
                <a:endParaRPr sz="3200" dirty="0">
                  <a:latin typeface="Calibri"/>
                  <a:cs typeface="Calibri"/>
                </a:endParaRPr>
              </a:p>
              <a:p>
                <a:pPr marL="358140" marR="30480">
                  <a:lnSpc>
                    <a:spcPts val="3790"/>
                  </a:lnSpc>
                  <a:spcBef>
                    <a:spcPts val="225"/>
                  </a:spcBef>
                </a:pPr>
                <a:r>
                  <a:rPr sz="3200" spc="-20" dirty="0">
                    <a:solidFill>
                      <a:srgbClr val="FF0000"/>
                    </a:solidFill>
                    <a:latin typeface="Calibri"/>
                    <a:cs typeface="Calibri"/>
                  </a:rPr>
                  <a:t>convergence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or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until</a:t>
                </a:r>
                <a:r>
                  <a:rPr sz="3200" dirty="0">
                    <a:latin typeface="Calibri"/>
                    <a:cs typeface="Calibri"/>
                  </a:rPr>
                  <a:t> </a:t>
                </a:r>
                <a:r>
                  <a:rPr sz="3200" spc="-5" dirty="0">
                    <a:latin typeface="Calibri"/>
                    <a:cs typeface="Calibri"/>
                  </a:rPr>
                  <a:t>maximum</a:t>
                </a:r>
                <a:r>
                  <a:rPr sz="3200" dirty="0">
                    <a:latin typeface="Calibri"/>
                    <a:cs typeface="Calibri"/>
                  </a:rPr>
                  <a:t> number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of </a:t>
                </a:r>
                <a:r>
                  <a:rPr sz="3200" spc="-710" dirty="0">
                    <a:latin typeface="Calibri"/>
                    <a:cs typeface="Calibri"/>
                  </a:rPr>
                  <a:t> </a:t>
                </a:r>
                <a:r>
                  <a:rPr sz="3200" spc="-15" dirty="0">
                    <a:latin typeface="Calibri"/>
                    <a:cs typeface="Calibri"/>
                  </a:rPr>
                  <a:t>iterations</a:t>
                </a:r>
                <a:r>
                  <a:rPr sz="3200" spc="-10" dirty="0">
                    <a:latin typeface="Calibri"/>
                    <a:cs typeface="Calibri"/>
                  </a:rPr>
                  <a:t> </a:t>
                </a:r>
                <a:r>
                  <a:rPr sz="3200" dirty="0">
                    <a:latin typeface="Calibri"/>
                    <a:cs typeface="Calibri"/>
                  </a:rPr>
                  <a:t>is</a:t>
                </a:r>
                <a:r>
                  <a:rPr sz="3200" spc="-5" dirty="0">
                    <a:latin typeface="Calibri"/>
                    <a:cs typeface="Calibri"/>
                  </a:rPr>
                  <a:t> </a:t>
                </a:r>
                <a:r>
                  <a:rPr sz="3200" spc="-10" dirty="0">
                    <a:latin typeface="Calibri"/>
                    <a:cs typeface="Calibri"/>
                  </a:rPr>
                  <a:t>reached</a:t>
                </a:r>
                <a:endParaRPr sz="3200" dirty="0">
                  <a:latin typeface="Calibri"/>
                  <a:cs typeface="Calibri"/>
                </a:endParaRPr>
              </a:p>
            </p:txBody>
          </p:sp>
        </mc:Choice>
        <mc:Fallback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68" y="3946212"/>
                <a:ext cx="7687075" cy="1962076"/>
              </a:xfrm>
              <a:prstGeom prst="rect">
                <a:avLst/>
              </a:prstGeom>
              <a:blipFill>
                <a:blip r:embed="rId7"/>
                <a:stretch>
                  <a:fillRect l="-1824" t="-7764" b="-1180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A40E65-96BB-4C39-840F-82CC3B34D449}"/>
                  </a:ext>
                </a:extLst>
              </p14:cNvPr>
              <p14:cNvContentPartPr/>
              <p14:nvPr/>
            </p14:nvContentPartPr>
            <p14:xfrm>
              <a:off x="3439080" y="263412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A40E65-96BB-4C39-840F-82CC3B34D4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9720" y="2624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423" y="379056"/>
            <a:ext cx="2383536" cy="5273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63423" y="1391940"/>
            <a:ext cx="7279005" cy="357084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how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leverage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correlation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make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prediction</a:t>
            </a:r>
            <a:r>
              <a:rPr sz="3200" dirty="0">
                <a:latin typeface="Calibri"/>
                <a:cs typeface="Calibri"/>
              </a:rPr>
              <a:t> on nodes</a:t>
            </a:r>
            <a:endParaRPr lang="en-US" sz="3200" dirty="0">
              <a:latin typeface="Calibri"/>
              <a:cs typeface="Calibri"/>
            </a:endParaRPr>
          </a:p>
          <a:p>
            <a:pPr marL="12700" marR="508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tabLst>
                <a:tab pos="332105" algn="l"/>
                <a:tab pos="332740" algn="l"/>
              </a:tabLst>
            </a:pP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79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30" dirty="0">
                <a:latin typeface="Calibri"/>
                <a:cs typeface="Calibri"/>
              </a:rPr>
              <a:t>Key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techniques: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Relational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5" dirty="0">
                <a:latin typeface="Calibri"/>
                <a:cs typeface="Calibri"/>
              </a:rPr>
              <a:t>Iterative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Loopy </a:t>
            </a:r>
            <a:r>
              <a:rPr sz="2800" spc="-15" dirty="0">
                <a:latin typeface="Calibri"/>
                <a:cs typeface="Calibri"/>
              </a:rPr>
              <a:t>belief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propagation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6568" y="399953"/>
            <a:ext cx="7751064" cy="4632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4035" y="1245616"/>
            <a:ext cx="82073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Update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each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𝑣</a:t>
            </a:r>
            <a:r>
              <a:rPr sz="3200" spc="105" dirty="0">
                <a:latin typeface="Cambria Math"/>
                <a:cs typeface="Cambria Math"/>
              </a:rPr>
              <a:t> </a:t>
            </a:r>
            <a:r>
              <a:rPr sz="3200" dirty="0">
                <a:latin typeface="Calibri"/>
                <a:cs typeface="Calibri"/>
              </a:rPr>
              <a:t>and label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𝑐</a:t>
            </a:r>
            <a:r>
              <a:rPr sz="3200" spc="114" dirty="0">
                <a:latin typeface="Cambria Math"/>
                <a:cs typeface="Cambria Math"/>
              </a:rPr>
              <a:t> </a:t>
            </a:r>
            <a:r>
              <a:rPr sz="3200" spc="5" dirty="0">
                <a:latin typeface="Calibri"/>
                <a:cs typeface="Calibri"/>
              </a:rPr>
              <a:t>(e.g.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0</a:t>
            </a:r>
            <a:r>
              <a:rPr sz="3200" spc="1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libri"/>
                <a:cs typeface="Calibri"/>
              </a:rPr>
              <a:t>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1</a:t>
            </a:r>
            <a:r>
              <a:rPr sz="3200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object 4"/>
          <p:cNvSpPr/>
          <p:nvPr/>
        </p:nvSpPr>
        <p:spPr>
          <a:xfrm>
            <a:off x="2134968" y="4232221"/>
            <a:ext cx="1109345" cy="306070"/>
          </a:xfrm>
          <a:custGeom>
            <a:avLst/>
            <a:gdLst/>
            <a:ahLst/>
            <a:cxnLst/>
            <a:rect l="l" t="t" r="r" b="b"/>
            <a:pathLst>
              <a:path w="1109345" h="306070">
                <a:moveTo>
                  <a:pt x="1011428" y="0"/>
                </a:moveTo>
                <a:lnTo>
                  <a:pt x="1007074" y="12414"/>
                </a:lnTo>
                <a:lnTo>
                  <a:pt x="1024779" y="20097"/>
                </a:lnTo>
                <a:lnTo>
                  <a:pt x="1040005" y="30733"/>
                </a:lnTo>
                <a:lnTo>
                  <a:pt x="1070922" y="80034"/>
                </a:lnTo>
                <a:lnTo>
                  <a:pt x="1079951" y="125300"/>
                </a:lnTo>
                <a:lnTo>
                  <a:pt x="1081079" y="151395"/>
                </a:lnTo>
                <a:lnTo>
                  <a:pt x="1079946" y="178370"/>
                </a:lnTo>
                <a:lnTo>
                  <a:pt x="1070876" y="224885"/>
                </a:lnTo>
                <a:lnTo>
                  <a:pt x="1052677" y="261213"/>
                </a:lnTo>
                <a:lnTo>
                  <a:pt x="1007558" y="293438"/>
                </a:lnTo>
                <a:lnTo>
                  <a:pt x="1011428" y="305854"/>
                </a:lnTo>
                <a:lnTo>
                  <a:pt x="1053146" y="286284"/>
                </a:lnTo>
                <a:lnTo>
                  <a:pt x="1083820" y="252406"/>
                </a:lnTo>
                <a:lnTo>
                  <a:pt x="1102684" y="207039"/>
                </a:lnTo>
                <a:lnTo>
                  <a:pt x="1108971" y="153007"/>
                </a:lnTo>
                <a:lnTo>
                  <a:pt x="1107394" y="124968"/>
                </a:lnTo>
                <a:lnTo>
                  <a:pt x="1094778" y="75269"/>
                </a:lnTo>
                <a:lnTo>
                  <a:pt x="1069757" y="34810"/>
                </a:lnTo>
                <a:lnTo>
                  <a:pt x="1033601" y="8006"/>
                </a:lnTo>
                <a:lnTo>
                  <a:pt x="1011428" y="0"/>
                </a:lnTo>
                <a:close/>
              </a:path>
              <a:path w="1109345" h="306070">
                <a:moveTo>
                  <a:pt x="97543" y="0"/>
                </a:moveTo>
                <a:lnTo>
                  <a:pt x="55926" y="19609"/>
                </a:lnTo>
                <a:lnTo>
                  <a:pt x="25232" y="53609"/>
                </a:lnTo>
                <a:lnTo>
                  <a:pt x="6307" y="99055"/>
                </a:lnTo>
                <a:lnTo>
                  <a:pt x="0" y="153007"/>
                </a:lnTo>
                <a:lnTo>
                  <a:pt x="1571" y="181106"/>
                </a:lnTo>
                <a:lnTo>
                  <a:pt x="14147" y="230806"/>
                </a:lnTo>
                <a:lnTo>
                  <a:pt x="39107" y="271133"/>
                </a:lnTo>
                <a:lnTo>
                  <a:pt x="75303" y="297857"/>
                </a:lnTo>
                <a:lnTo>
                  <a:pt x="97543" y="305854"/>
                </a:lnTo>
                <a:lnTo>
                  <a:pt x="101413" y="293438"/>
                </a:lnTo>
                <a:lnTo>
                  <a:pt x="83985" y="285719"/>
                </a:lnTo>
                <a:lnTo>
                  <a:pt x="68945" y="274978"/>
                </a:lnTo>
                <a:lnTo>
                  <a:pt x="46031" y="244425"/>
                </a:lnTo>
                <a:lnTo>
                  <a:pt x="32426" y="202867"/>
                </a:lnTo>
                <a:lnTo>
                  <a:pt x="27891" y="151395"/>
                </a:lnTo>
                <a:lnTo>
                  <a:pt x="29025" y="125300"/>
                </a:lnTo>
                <a:lnTo>
                  <a:pt x="38095" y="80034"/>
                </a:lnTo>
                <a:lnTo>
                  <a:pt x="56324" y="44322"/>
                </a:lnTo>
                <a:lnTo>
                  <a:pt x="101897" y="12414"/>
                </a:lnTo>
                <a:lnTo>
                  <a:pt x="97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203628" y="3104289"/>
                <a:ext cx="8495030" cy="3222869"/>
              </a:xfrm>
              <a:prstGeom prst="rect">
                <a:avLst/>
              </a:prstGeom>
            </p:spPr>
            <p:txBody>
              <a:bodyPr vert="horz" wrap="square" lIns="0" tIns="27939" rIns="0" bIns="0" rtlCol="0">
                <a:spAutoFit/>
              </a:bodyPr>
              <a:lstStyle/>
              <a:p>
                <a:pPr marL="650875" marR="30480" indent="-274320">
                  <a:lnSpc>
                    <a:spcPts val="3100"/>
                  </a:lnSpc>
                  <a:spcBef>
                    <a:spcPts val="219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600" spc="-5" dirty="0">
                    <a:latin typeface="Calibri"/>
                    <a:cs typeface="Calibri"/>
                  </a:rPr>
                  <a:t>If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edges </a:t>
                </a:r>
                <a:r>
                  <a:rPr sz="2600" spc="-20" dirty="0">
                    <a:latin typeface="Calibri"/>
                    <a:cs typeface="Calibri"/>
                  </a:rPr>
                  <a:t>have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spc="-15" dirty="0">
                    <a:latin typeface="Calibri"/>
                    <a:cs typeface="Calibri"/>
                  </a:rPr>
                  <a:t>strength/weight</a:t>
                </a:r>
                <a:r>
                  <a:rPr sz="2600" spc="-5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information,</a:t>
                </a:r>
                <a:r>
                  <a:rPr sz="2600" dirty="0">
                    <a:latin typeface="Calibri"/>
                    <a:cs typeface="Calibri"/>
                  </a:rPr>
                  <a:t> </a:t>
                </a:r>
                <a:r>
                  <a:rPr sz="2400" spc="140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𝐴</a:t>
                </a:r>
                <a14:m>
                  <m:oMath xmlns:m="http://schemas.openxmlformats.org/officeDocument/2006/math">
                    <m:r>
                      <a:rPr lang="en-US" sz="2700" i="1" spc="209" baseline="-15432" dirty="0">
                        <a:solidFill>
                          <a:srgbClr val="D60093"/>
                        </a:solidFill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700" spc="209" baseline="-15432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,</a:t>
                </a:r>
                <a14:m>
                  <m:oMath xmlns:m="http://schemas.openxmlformats.org/officeDocument/2006/math">
                    <m:r>
                      <a:rPr lang="en-US" sz="2700" i="1" spc="209" baseline="-15432" dirty="0" smtClean="0">
                        <a:solidFill>
                          <a:srgbClr val="D60093"/>
                        </a:solidFill>
                        <a:latin typeface="Cambria Math" panose="02040503050406030204" pitchFamily="18" charset="0"/>
                        <a:cs typeface="Cambria Math"/>
                      </a:rPr>
                      <m:t>𝑢</m:t>
                    </m:r>
                  </m:oMath>
                </a14:m>
                <a:r>
                  <a:rPr sz="2700" spc="427" baseline="-15432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can </a:t>
                </a:r>
                <a:r>
                  <a:rPr sz="2600" spc="-5" dirty="0">
                    <a:latin typeface="Calibri"/>
                    <a:cs typeface="Calibri"/>
                  </a:rPr>
                  <a:t>be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the </a:t>
                </a:r>
                <a:r>
                  <a:rPr sz="2600" spc="-575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edge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weight</a:t>
                </a:r>
                <a:r>
                  <a:rPr sz="2600" dirty="0">
                    <a:latin typeface="Calibri"/>
                    <a:cs typeface="Calibri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between</a:t>
                </a:r>
                <a:r>
                  <a:rPr sz="2600" spc="-5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mbria Math"/>
                    <a:cs typeface="Cambria Math"/>
                  </a:rPr>
                  <a:t>𝑣</a:t>
                </a:r>
                <a:r>
                  <a:rPr sz="2600" spc="80" dirty="0">
                    <a:latin typeface="Cambria Math"/>
                    <a:cs typeface="Cambria Math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and </a:t>
                </a:r>
                <a:r>
                  <a:rPr sz="2600" dirty="0">
                    <a:latin typeface="Cambria Math"/>
                    <a:cs typeface="Cambria Math"/>
                  </a:rPr>
                  <a:t>𝑢</a:t>
                </a:r>
              </a:p>
              <a:p>
                <a:pPr marL="650875" indent="-274955">
                  <a:spcBef>
                    <a:spcPts val="56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  <a:tab pos="1000125" algn="l"/>
                    <a:tab pos="2105025" algn="l"/>
                  </a:tabLst>
                </a:pPr>
                <a:r>
                  <a:rPr sz="2600" dirty="0">
                    <a:latin typeface="Cambria Math"/>
                    <a:cs typeface="Cambria Math"/>
                  </a:rPr>
                  <a:t>𝑃	</a:t>
                </a:r>
                <a:r>
                  <a:rPr sz="2600" spc="45" dirty="0">
                    <a:latin typeface="Cambria Math"/>
                    <a:cs typeface="Cambria Math"/>
                  </a:rPr>
                  <a:t>𝑌</a:t>
                </a:r>
                <a14:m>
                  <m:oMath xmlns:m="http://schemas.openxmlformats.org/officeDocument/2006/math">
                    <m:r>
                      <a:rPr lang="en-US" sz="3200" i="1" spc="-104" baseline="-15700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r>
                  <a:rPr sz="2850" spc="690" baseline="-16081" dirty="0">
                    <a:latin typeface="Cambria Math"/>
                    <a:cs typeface="Cambria Math"/>
                  </a:rPr>
                  <a:t> </a:t>
                </a:r>
                <a:r>
                  <a:rPr sz="2600" dirty="0">
                    <a:latin typeface="Cambria Math"/>
                    <a:cs typeface="Cambria Math"/>
                  </a:rPr>
                  <a:t>=</a:t>
                </a:r>
                <a:r>
                  <a:rPr sz="2600" spc="140" dirty="0">
                    <a:latin typeface="Cambria Math"/>
                    <a:cs typeface="Cambria Math"/>
                  </a:rPr>
                  <a:t> </a:t>
                </a:r>
                <a:r>
                  <a:rPr sz="2600" dirty="0">
                    <a:latin typeface="Cambria Math"/>
                    <a:cs typeface="Cambria Math"/>
                  </a:rPr>
                  <a:t>𝑐	</a:t>
                </a:r>
                <a:r>
                  <a:rPr sz="2600" dirty="0">
                    <a:latin typeface="Calibri"/>
                    <a:cs typeface="Calibri"/>
                  </a:rPr>
                  <a:t>is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the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probability</a:t>
                </a:r>
                <a:r>
                  <a:rPr sz="2600" spc="-10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libri"/>
                    <a:cs typeface="Calibri"/>
                  </a:rPr>
                  <a:t>of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spc="-5" dirty="0">
                    <a:latin typeface="Calibri"/>
                    <a:cs typeface="Calibri"/>
                  </a:rPr>
                  <a:t>node</a:t>
                </a:r>
                <a:r>
                  <a:rPr sz="2600" spc="-15" dirty="0">
                    <a:latin typeface="Calibri"/>
                    <a:cs typeface="Calibri"/>
                  </a:rPr>
                  <a:t> </a:t>
                </a:r>
                <a:r>
                  <a:rPr sz="2600" dirty="0">
                    <a:latin typeface="Cambria Math"/>
                    <a:cs typeface="Cambria Math"/>
                  </a:rPr>
                  <a:t>𝑣</a:t>
                </a:r>
                <a:r>
                  <a:rPr sz="2600" spc="80" dirty="0">
                    <a:latin typeface="Cambria Math"/>
                    <a:cs typeface="Cambria Math"/>
                  </a:rPr>
                  <a:t> </a:t>
                </a:r>
                <a:r>
                  <a:rPr sz="2600" spc="-10" dirty="0">
                    <a:latin typeface="Calibri"/>
                    <a:cs typeface="Calibri"/>
                  </a:rPr>
                  <a:t>having</a:t>
                </a:r>
                <a:r>
                  <a:rPr sz="2600" spc="-5" dirty="0">
                    <a:latin typeface="Calibri"/>
                    <a:cs typeface="Calibri"/>
                  </a:rPr>
                  <a:t> label </a:t>
                </a:r>
                <a:r>
                  <a:rPr sz="2600" dirty="0">
                    <a:latin typeface="Cambria Math"/>
                    <a:cs typeface="Cambria Math"/>
                  </a:rPr>
                  <a:t>𝑐</a:t>
                </a:r>
              </a:p>
              <a:p>
                <a:pPr marL="358140" indent="-320040">
                  <a:spcBef>
                    <a:spcPts val="259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sz="3200" spc="-5" dirty="0">
                    <a:solidFill>
                      <a:srgbClr val="FF0000"/>
                    </a:solidFill>
                    <a:latin typeface="Calibri"/>
                    <a:cs typeface="Calibri"/>
                  </a:rPr>
                  <a:t>Challenges</a:t>
                </a:r>
                <a:r>
                  <a:rPr sz="3200" spc="-5" dirty="0">
                    <a:latin typeface="Calibri"/>
                    <a:cs typeface="Calibri"/>
                  </a:rPr>
                  <a:t>:</a:t>
                </a:r>
                <a:endParaRPr sz="32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64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800" spc="-20" dirty="0">
                    <a:latin typeface="Calibri"/>
                    <a:cs typeface="Calibri"/>
                  </a:rPr>
                  <a:t>Convergence</a:t>
                </a:r>
                <a:r>
                  <a:rPr sz="2800" spc="-15" dirty="0">
                    <a:latin typeface="Calibri"/>
                    <a:cs typeface="Calibri"/>
                  </a:rPr>
                  <a:t> </a:t>
                </a:r>
                <a:r>
                  <a:rPr sz="2800" spc="-5" dirty="0">
                    <a:latin typeface="Calibri"/>
                    <a:cs typeface="Calibri"/>
                  </a:rPr>
                  <a:t>is</a:t>
                </a:r>
                <a:r>
                  <a:rPr sz="2800" spc="5" dirty="0">
                    <a:latin typeface="Calibri"/>
                    <a:cs typeface="Calibri"/>
                  </a:rPr>
                  <a:t> </a:t>
                </a:r>
                <a:r>
                  <a:rPr sz="2800" dirty="0">
                    <a:latin typeface="Calibri"/>
                    <a:cs typeface="Calibri"/>
                  </a:rPr>
                  <a:t>not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guaranteed</a:t>
                </a:r>
                <a:endParaRPr sz="28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64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sz="2800" spc="-5" dirty="0">
                    <a:latin typeface="Calibri"/>
                    <a:cs typeface="Calibri"/>
                  </a:rPr>
                  <a:t>Model cannot</a:t>
                </a:r>
                <a:r>
                  <a:rPr sz="2800" dirty="0">
                    <a:latin typeface="Calibri"/>
                    <a:cs typeface="Calibri"/>
                  </a:rPr>
                  <a:t> use</a:t>
                </a:r>
                <a:r>
                  <a:rPr sz="2800" spc="-5" dirty="0">
                    <a:latin typeface="Calibri"/>
                    <a:cs typeface="Calibri"/>
                  </a:rPr>
                  <a:t> node</a:t>
                </a:r>
                <a:r>
                  <a:rPr sz="2800" spc="-10" dirty="0">
                    <a:latin typeface="Calibri"/>
                    <a:cs typeface="Calibri"/>
                  </a:rPr>
                  <a:t> </a:t>
                </a:r>
                <a:r>
                  <a:rPr sz="2800" spc="-25" dirty="0">
                    <a:latin typeface="Calibri"/>
                    <a:cs typeface="Calibri"/>
                  </a:rPr>
                  <a:t>feature</a:t>
                </a:r>
                <a:r>
                  <a:rPr sz="2800" spc="-5" dirty="0">
                    <a:latin typeface="Calibri"/>
                    <a:cs typeface="Calibri"/>
                  </a:rPr>
                  <a:t> </a:t>
                </a:r>
                <a:r>
                  <a:rPr sz="2800" spc="-15" dirty="0">
                    <a:latin typeface="Calibri"/>
                    <a:cs typeface="Calibri"/>
                  </a:rPr>
                  <a:t>information</a:t>
                </a:r>
                <a:endParaRPr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28" y="3104289"/>
                <a:ext cx="8495030" cy="3222869"/>
              </a:xfrm>
              <a:prstGeom prst="rect">
                <a:avLst/>
              </a:prstGeom>
              <a:blipFill>
                <a:blip r:embed="rId5"/>
                <a:stretch>
                  <a:fillRect l="-1650" t="-2079" r="-2654" b="-5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6A165B6-7119-47C0-8886-DFF70EDEC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968" y="1882185"/>
            <a:ext cx="7023516" cy="1098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8611" y="4229489"/>
            <a:ext cx="1067435" cy="476250"/>
          </a:xfrm>
          <a:custGeom>
            <a:avLst/>
            <a:gdLst/>
            <a:ahLst/>
            <a:cxnLst/>
            <a:rect l="l" t="t" r="r" b="b"/>
            <a:pathLst>
              <a:path w="1067435" h="476250">
                <a:moveTo>
                  <a:pt x="1066839" y="475633"/>
                </a:moveTo>
                <a:lnTo>
                  <a:pt x="0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65312" y="4108827"/>
            <a:ext cx="1522730" cy="1376680"/>
            <a:chOff x="1041312" y="4108827"/>
            <a:chExt cx="1522730" cy="1376680"/>
          </a:xfrm>
        </p:grpSpPr>
        <p:sp>
          <p:nvSpPr>
            <p:cNvPr id="4" name="object 4"/>
            <p:cNvSpPr/>
            <p:nvPr/>
          </p:nvSpPr>
          <p:spPr>
            <a:xfrm>
              <a:off x="1054012" y="4121527"/>
              <a:ext cx="1368425" cy="732790"/>
            </a:xfrm>
            <a:custGeom>
              <a:avLst/>
              <a:gdLst/>
              <a:ahLst/>
              <a:cxnLst/>
              <a:rect l="l" t="t" r="r" b="b"/>
              <a:pathLst>
                <a:path w="1368425" h="732789">
                  <a:moveTo>
                    <a:pt x="0" y="732572"/>
                  </a:moveTo>
                  <a:lnTo>
                    <a:pt x="1367823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95797" y="4175580"/>
              <a:ext cx="655955" cy="1297305"/>
            </a:xfrm>
            <a:custGeom>
              <a:avLst/>
              <a:gdLst/>
              <a:ahLst/>
              <a:cxnLst/>
              <a:rect l="l" t="t" r="r" b="b"/>
              <a:pathLst>
                <a:path w="655955" h="1297304">
                  <a:moveTo>
                    <a:pt x="0" y="1297089"/>
                  </a:moveTo>
                  <a:lnTo>
                    <a:pt x="655354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602678" y="5573823"/>
            <a:ext cx="1396365" cy="83820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58031" y="3991035"/>
            <a:ext cx="1478915" cy="108585"/>
          </a:xfrm>
          <a:custGeom>
            <a:avLst/>
            <a:gdLst/>
            <a:ahLst/>
            <a:cxnLst/>
            <a:rect l="l" t="t" r="r" b="b"/>
            <a:pathLst>
              <a:path w="1478914" h="108585">
                <a:moveTo>
                  <a:pt x="0" y="0"/>
                </a:moveTo>
                <a:lnTo>
                  <a:pt x="1478383" y="107962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1594" y="4283542"/>
            <a:ext cx="737870" cy="1106170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536414" y="4108828"/>
            <a:ext cx="3592195" cy="1478280"/>
            <a:chOff x="2012413" y="4108828"/>
            <a:chExt cx="3592195" cy="1478280"/>
          </a:xfrm>
        </p:grpSpPr>
        <p:sp>
          <p:nvSpPr>
            <p:cNvPr id="10" name="object 10"/>
            <p:cNvSpPr/>
            <p:nvPr/>
          </p:nvSpPr>
          <p:spPr>
            <a:xfrm>
              <a:off x="2680466" y="4121528"/>
              <a:ext cx="848360" cy="1322070"/>
            </a:xfrm>
            <a:custGeom>
              <a:avLst/>
              <a:gdLst/>
              <a:ahLst/>
              <a:cxnLst/>
              <a:rect l="l" t="t" r="r" b="b"/>
              <a:pathLst>
                <a:path w="848360" h="1322070">
                  <a:moveTo>
                    <a:pt x="847812" y="13218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25113" y="4229489"/>
              <a:ext cx="2240915" cy="1297305"/>
            </a:xfrm>
            <a:custGeom>
              <a:avLst/>
              <a:gdLst/>
              <a:ahLst/>
              <a:cxnLst/>
              <a:rect l="l" t="t" r="r" b="b"/>
              <a:pathLst>
                <a:path w="2240915" h="1297304">
                  <a:moveTo>
                    <a:pt x="2240865" y="0"/>
                  </a:moveTo>
                  <a:lnTo>
                    <a:pt x="0" y="1297233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0475" y="4705122"/>
              <a:ext cx="1751330" cy="869315"/>
            </a:xfrm>
            <a:custGeom>
              <a:avLst/>
              <a:gdLst/>
              <a:ahLst/>
              <a:cxnLst/>
              <a:rect l="l" t="t" r="r" b="b"/>
              <a:pathLst>
                <a:path w="1751329" h="869314">
                  <a:moveTo>
                    <a:pt x="1750974" y="0"/>
                  </a:moveTo>
                  <a:lnTo>
                    <a:pt x="0" y="868701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468508" y="3971997"/>
            <a:ext cx="1852930" cy="1932305"/>
            <a:chOff x="5944508" y="3971996"/>
            <a:chExt cx="1852930" cy="1932305"/>
          </a:xfrm>
        </p:grpSpPr>
        <p:sp>
          <p:nvSpPr>
            <p:cNvPr id="14" name="object 14"/>
            <p:cNvSpPr/>
            <p:nvPr/>
          </p:nvSpPr>
          <p:spPr>
            <a:xfrm>
              <a:off x="5957208" y="3984696"/>
              <a:ext cx="1083945" cy="720725"/>
            </a:xfrm>
            <a:custGeom>
              <a:avLst/>
              <a:gdLst/>
              <a:ahLst/>
              <a:cxnLst/>
              <a:rect l="l" t="t" r="r" b="b"/>
              <a:pathLst>
                <a:path w="1083945" h="720725">
                  <a:moveTo>
                    <a:pt x="1083463" y="0"/>
                  </a:moveTo>
                  <a:lnTo>
                    <a:pt x="0" y="720427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57208" y="4705122"/>
              <a:ext cx="1773555" cy="276225"/>
            </a:xfrm>
            <a:custGeom>
              <a:avLst/>
              <a:gdLst/>
              <a:ahLst/>
              <a:cxnLst/>
              <a:rect l="l" t="t" r="r" b="b"/>
              <a:pathLst>
                <a:path w="1773554" h="276225">
                  <a:moveTo>
                    <a:pt x="1773438" y="27569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54867" y="4038749"/>
              <a:ext cx="715645" cy="1798955"/>
            </a:xfrm>
            <a:custGeom>
              <a:avLst/>
              <a:gdLst/>
              <a:ahLst/>
              <a:cxnLst/>
              <a:rect l="l" t="t" r="r" b="b"/>
              <a:pathLst>
                <a:path w="715645" h="1798954">
                  <a:moveTo>
                    <a:pt x="0" y="1798499"/>
                  </a:moveTo>
                  <a:lnTo>
                    <a:pt x="71512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99303" y="3984696"/>
              <a:ext cx="485140" cy="866140"/>
            </a:xfrm>
            <a:custGeom>
              <a:avLst/>
              <a:gdLst/>
              <a:ahLst/>
              <a:cxnLst/>
              <a:rect l="l" t="t" r="r" b="b"/>
              <a:pathLst>
                <a:path w="485140" h="866139">
                  <a:moveTo>
                    <a:pt x="0" y="0"/>
                  </a:moveTo>
                  <a:lnTo>
                    <a:pt x="484907" y="86563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84183" y="5111315"/>
              <a:ext cx="1200150" cy="780415"/>
            </a:xfrm>
            <a:custGeom>
              <a:avLst/>
              <a:gdLst/>
              <a:ahLst/>
              <a:cxnLst/>
              <a:rect l="l" t="t" r="r" b="b"/>
              <a:pathLst>
                <a:path w="1200150" h="780414">
                  <a:moveTo>
                    <a:pt x="1200027" y="0"/>
                  </a:moveTo>
                  <a:lnTo>
                    <a:pt x="0" y="779986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606" y="454900"/>
            <a:ext cx="4879848" cy="490727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 idx="4294967295"/>
          </p:nvPr>
        </p:nvSpPr>
        <p:spPr>
          <a:xfrm>
            <a:off x="1390620" y="1130990"/>
            <a:ext cx="34347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00FF"/>
                </a:solidFill>
              </a:rPr>
              <a:t>Initialization</a:t>
            </a:r>
            <a:r>
              <a:rPr sz="3600" spc="-10" dirty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390884" y="1690692"/>
            <a:ext cx="7489825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325"/>
              </a:lnSpc>
              <a:spcBef>
                <a:spcPts val="100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dirty="0">
                <a:latin typeface="Calibri"/>
                <a:cs typeface="Calibri"/>
              </a:rPr>
              <a:t>All</a:t>
            </a:r>
            <a:r>
              <a:rPr sz="2800" spc="-10" dirty="0">
                <a:latin typeface="Calibri"/>
                <a:cs typeface="Calibri"/>
              </a:rPr>
              <a:t> labeled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their </a:t>
            </a:r>
            <a:r>
              <a:rPr sz="2800" spc="-10" dirty="0">
                <a:latin typeface="Calibri"/>
                <a:cs typeface="Calibri"/>
              </a:rPr>
              <a:t>labels</a:t>
            </a:r>
            <a:endParaRPr sz="2800" dirty="0">
              <a:latin typeface="Calibri"/>
              <a:cs typeface="Calibri"/>
            </a:endParaRPr>
          </a:p>
          <a:p>
            <a:pPr marL="332740" marR="5080" indent="-320040">
              <a:lnSpc>
                <a:spcPts val="3410"/>
              </a:lnSpc>
              <a:spcBef>
                <a:spcPts val="10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dirty="0">
                <a:latin typeface="Calibri"/>
                <a:cs typeface="Calibri"/>
              </a:rPr>
              <a:t>All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unlabeled nodes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0.5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(belonging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1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probability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0.5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93150" y="3031902"/>
            <a:ext cx="34347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269365" algn="l"/>
                <a:tab pos="2585720" algn="l"/>
              </a:tabLst>
            </a:pPr>
            <a:r>
              <a:rPr sz="2800" spc="-10" dirty="0">
                <a:latin typeface="Calibri"/>
                <a:cs typeface="Calibri"/>
              </a:rPr>
              <a:t>Let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mbria Math"/>
                <a:cs typeface="Cambria Math"/>
              </a:rPr>
              <a:t>𝑃</a:t>
            </a:r>
            <a:r>
              <a:rPr lang="en-US" sz="3200" spc="-30" baseline="-15700" dirty="0">
                <a:latin typeface="Cambria Math"/>
                <a:cs typeface="Cambria Math"/>
              </a:rPr>
              <a:t>Y</a:t>
            </a:r>
            <a:r>
              <a:rPr lang="en-US" sz="2800" spc="-30" baseline="-33625" dirty="0">
                <a:latin typeface="Cambria Math"/>
                <a:cs typeface="Cambria Math"/>
              </a:rPr>
              <a:t>1</a:t>
            </a:r>
            <a:r>
              <a:rPr sz="2800" spc="-30" baseline="-33625" dirty="0"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90" dirty="0">
                <a:latin typeface="Cambria Math"/>
                <a:cs typeface="Cambria Math"/>
              </a:rPr>
              <a:t> </a:t>
            </a:r>
            <a:r>
              <a:rPr sz="2800" spc="-315" dirty="0">
                <a:latin typeface="Cambria Math"/>
                <a:cs typeface="Cambria Math"/>
              </a:rPr>
              <a:t>𝑃(𝑌</a:t>
            </a:r>
            <a:r>
              <a:rPr lang="en-US" sz="3200" spc="-472" baseline="-15700" dirty="0">
                <a:latin typeface="Cambria Math"/>
                <a:cs typeface="Cambria Math"/>
              </a:rPr>
              <a:t>1</a:t>
            </a:r>
            <a:r>
              <a:rPr sz="3200" spc="-472" baseline="-15700" dirty="0"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1)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4986015" y="5376575"/>
            <a:ext cx="391160" cy="394970"/>
            <a:chOff x="3462015" y="5376575"/>
            <a:chExt cx="391160" cy="394970"/>
          </a:xfrm>
        </p:grpSpPr>
        <p:sp>
          <p:nvSpPr>
            <p:cNvPr id="24" name="object 24"/>
            <p:cNvSpPr/>
            <p:nvPr/>
          </p:nvSpPr>
          <p:spPr>
            <a:xfrm>
              <a:off x="3474715" y="538927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3"/>
                  </a:lnTo>
                  <a:lnTo>
                    <a:pt x="182879" y="369095"/>
                  </a:lnTo>
                  <a:lnTo>
                    <a:pt x="231496" y="362503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74715" y="538927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224217" y="5459970"/>
            <a:ext cx="391160" cy="394970"/>
            <a:chOff x="1700217" y="5459970"/>
            <a:chExt cx="391160" cy="394970"/>
          </a:xfrm>
        </p:grpSpPr>
        <p:sp>
          <p:nvSpPr>
            <p:cNvPr id="27" name="object 27"/>
            <p:cNvSpPr/>
            <p:nvPr/>
          </p:nvSpPr>
          <p:spPr>
            <a:xfrm>
              <a:off x="1712917" y="5472670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1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4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1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12917" y="5472670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355503" y="5511291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8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94354" y="3786426"/>
            <a:ext cx="391160" cy="394970"/>
            <a:chOff x="2355570" y="3793785"/>
            <a:chExt cx="391160" cy="394970"/>
          </a:xfrm>
        </p:grpSpPr>
        <p:sp>
          <p:nvSpPr>
            <p:cNvPr id="31" name="object 31"/>
            <p:cNvSpPr/>
            <p:nvPr/>
          </p:nvSpPr>
          <p:spPr>
            <a:xfrm>
              <a:off x="2368270" y="38064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68270" y="38064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199551" y="4656852"/>
            <a:ext cx="391160" cy="394970"/>
            <a:chOff x="675551" y="4656852"/>
            <a:chExt cx="391160" cy="394970"/>
          </a:xfrm>
        </p:grpSpPr>
        <p:sp>
          <p:nvSpPr>
            <p:cNvPr id="34" name="object 34"/>
            <p:cNvSpPr/>
            <p:nvPr/>
          </p:nvSpPr>
          <p:spPr>
            <a:xfrm>
              <a:off x="688251" y="466955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8251" y="466955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723713" y="3901747"/>
            <a:ext cx="391160" cy="394970"/>
            <a:chOff x="4199713" y="3901747"/>
            <a:chExt cx="391160" cy="394970"/>
          </a:xfrm>
        </p:grpSpPr>
        <p:sp>
          <p:nvSpPr>
            <p:cNvPr id="37" name="object 37"/>
            <p:cNvSpPr/>
            <p:nvPr/>
          </p:nvSpPr>
          <p:spPr>
            <a:xfrm>
              <a:off x="4212413" y="3914447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12413" y="3914447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783287" y="5824547"/>
            <a:ext cx="391160" cy="394970"/>
            <a:chOff x="6259287" y="5824547"/>
            <a:chExt cx="391160" cy="394970"/>
          </a:xfrm>
        </p:grpSpPr>
        <p:sp>
          <p:nvSpPr>
            <p:cNvPr id="40" name="object 40"/>
            <p:cNvSpPr/>
            <p:nvPr/>
          </p:nvSpPr>
          <p:spPr>
            <a:xfrm>
              <a:off x="6271987" y="5837247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71987" y="5837247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9241945" y="4783573"/>
            <a:ext cx="391160" cy="394970"/>
            <a:chOff x="7717945" y="4783573"/>
            <a:chExt cx="391160" cy="394970"/>
          </a:xfrm>
        </p:grpSpPr>
        <p:sp>
          <p:nvSpPr>
            <p:cNvPr id="43" name="object 43"/>
            <p:cNvSpPr/>
            <p:nvPr/>
          </p:nvSpPr>
          <p:spPr>
            <a:xfrm>
              <a:off x="7730645" y="479627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30645" y="479627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373233" y="483463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00238" y="3697224"/>
            <a:ext cx="10858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spc="340" dirty="0">
                <a:latin typeface="Cambria Math"/>
                <a:cs typeface="Cambria Math"/>
              </a:rPr>
              <a:t>7</a:t>
            </a:r>
            <a:endParaRPr sz="1100" dirty="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23794" y="3483683"/>
            <a:ext cx="844550" cy="65595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50800">
              <a:spcBef>
                <a:spcPts val="509"/>
              </a:spcBef>
              <a:tabLst>
                <a:tab pos="424180" algn="l"/>
              </a:tabLst>
            </a:pPr>
            <a:r>
              <a:rPr sz="1900" spc="130" dirty="0">
                <a:latin typeface="Cambria Math"/>
                <a:cs typeface="Cambria Math"/>
              </a:rPr>
              <a:t>𝑃</a:t>
            </a:r>
            <a:r>
              <a:rPr lang="en-US" sz="2100" spc="195" baseline="-15873" dirty="0">
                <a:latin typeface="Cambria Math"/>
                <a:cs typeface="Cambria Math"/>
              </a:rPr>
              <a:t>Y</a:t>
            </a:r>
            <a:r>
              <a:rPr sz="2100" spc="195" baseline="-15873" dirty="0">
                <a:latin typeface="Cambria Math"/>
                <a:cs typeface="Cambria Math"/>
              </a:rPr>
              <a:t>	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marL="464820">
              <a:spcBef>
                <a:spcPts val="350"/>
              </a:spcBef>
            </a:pPr>
            <a:r>
              <a:rPr lang="en-US" sz="16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7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762955" y="5347662"/>
            <a:ext cx="831850" cy="7302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5080" algn="ctr">
              <a:spcBef>
                <a:spcPts val="715"/>
              </a:spcBef>
            </a:pPr>
            <a:r>
              <a:rPr sz="1600" dirty="0">
                <a:latin typeface="Calibri"/>
                <a:cs typeface="Calibri"/>
              </a:rPr>
              <a:t>6</a:t>
            </a:r>
          </a:p>
          <a:p>
            <a:pPr algn="ctr">
              <a:spcBef>
                <a:spcPts val="730"/>
              </a:spcBef>
            </a:pPr>
            <a:r>
              <a:rPr sz="1900" spc="80" dirty="0">
                <a:latin typeface="Cambria Math"/>
                <a:cs typeface="Cambria Math"/>
              </a:rPr>
              <a:t>𝑃</a:t>
            </a:r>
            <a:r>
              <a:rPr lang="en-US" sz="2100" spc="120" baseline="-15873" dirty="0">
                <a:latin typeface="Cambria Math"/>
                <a:cs typeface="Cambria Math"/>
              </a:rPr>
              <a:t>Y</a:t>
            </a:r>
            <a:r>
              <a:rPr lang="en-US" sz="1650" spc="120" baseline="-32828" dirty="0">
                <a:latin typeface="Cambria Math"/>
                <a:cs typeface="Cambria Math"/>
              </a:rPr>
              <a:t>6</a:t>
            </a:r>
            <a:r>
              <a:rPr sz="1650" spc="127" baseline="-32828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584724" y="5754651"/>
            <a:ext cx="831850" cy="820419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R="35560" algn="ctr">
              <a:spcBef>
                <a:spcPts val="1040"/>
              </a:spcBef>
            </a:pPr>
            <a:r>
              <a:rPr sz="1600" dirty="0">
                <a:latin typeface="Calibri"/>
                <a:cs typeface="Calibri"/>
              </a:rPr>
              <a:t>2</a:t>
            </a:r>
          </a:p>
          <a:p>
            <a:pPr algn="ctr">
              <a:spcBef>
                <a:spcPts val="1115"/>
              </a:spcBef>
            </a:pPr>
            <a:r>
              <a:rPr sz="1900" spc="-5" dirty="0">
                <a:latin typeface="Cambria Math"/>
                <a:cs typeface="Cambria Math"/>
              </a:rPr>
              <a:t>𝑃</a:t>
            </a:r>
            <a:r>
              <a:rPr lang="en-US" sz="2100" spc="-7" baseline="-15873" dirty="0">
                <a:latin typeface="Cambria Math"/>
                <a:cs typeface="Cambria Math"/>
              </a:rPr>
              <a:t>Y</a:t>
            </a:r>
            <a:r>
              <a:rPr lang="en-US" sz="1650" spc="-7" baseline="-32828" dirty="0">
                <a:latin typeface="Cambria Math"/>
                <a:cs typeface="Cambria Math"/>
              </a:rPr>
              <a:t>2</a:t>
            </a:r>
            <a:r>
              <a:rPr sz="1650" spc="262" baseline="-32828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433705" y="5373624"/>
            <a:ext cx="10858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spc="95" dirty="0">
                <a:latin typeface="Cambria Math"/>
                <a:cs typeface="Cambria Math"/>
              </a:rPr>
              <a:t>1</a:t>
            </a:r>
            <a:endParaRPr sz="1100" dirty="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141648" y="5213827"/>
            <a:ext cx="8318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411480" algn="l"/>
              </a:tabLst>
            </a:pPr>
            <a:r>
              <a:rPr sz="1900" spc="130" dirty="0">
                <a:latin typeface="Cambria Math"/>
                <a:cs typeface="Cambria Math"/>
              </a:rPr>
              <a:t>𝑃</a:t>
            </a:r>
            <a:r>
              <a:rPr lang="en-US" sz="2100" spc="195" baseline="-15873" dirty="0">
                <a:latin typeface="Cambria Math"/>
                <a:cs typeface="Cambria Math"/>
              </a:rPr>
              <a:t>Y</a:t>
            </a:r>
            <a:r>
              <a:rPr sz="2100" spc="195" baseline="-15873" dirty="0">
                <a:latin typeface="Cambria Math"/>
                <a:cs typeface="Cambria Math"/>
              </a:rPr>
              <a:t>	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5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011426" y="5207025"/>
            <a:ext cx="25562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lang="en-US" sz="1400" spc="-50" dirty="0">
                <a:latin typeface="Cambria Math"/>
                <a:cs typeface="Cambria Math"/>
              </a:rPr>
              <a:t>Y</a:t>
            </a:r>
            <a:r>
              <a:rPr lang="en-US" sz="1650" spc="-75" baseline="-15151" dirty="0">
                <a:latin typeface="Cambria Math"/>
                <a:cs typeface="Cambria Math"/>
              </a:rPr>
              <a:t>9</a:t>
            </a:r>
            <a:endParaRPr sz="1650" baseline="-15151" dirty="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95734" y="4651380"/>
            <a:ext cx="963930" cy="7416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4445" algn="ctr">
              <a:spcBef>
                <a:spcPts val="755"/>
              </a:spcBef>
            </a:pPr>
            <a:r>
              <a:rPr sz="1600" dirty="0">
                <a:latin typeface="Calibri"/>
                <a:cs typeface="Calibri"/>
              </a:rPr>
              <a:t>9</a:t>
            </a:r>
          </a:p>
          <a:p>
            <a:pPr algn="ctr">
              <a:spcBef>
                <a:spcPts val="780"/>
              </a:spcBef>
              <a:tabLst>
                <a:tab pos="373380" algn="l"/>
              </a:tabLst>
            </a:pPr>
            <a:r>
              <a:rPr sz="1900" dirty="0">
                <a:latin typeface="Cambria Math"/>
                <a:cs typeface="Cambria Math"/>
              </a:rPr>
              <a:t>𝑃	=</a:t>
            </a:r>
            <a:r>
              <a:rPr sz="1900" spc="45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124923" y="6059424"/>
            <a:ext cx="10858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spc="-105" dirty="0">
                <a:latin typeface="Cambria Math"/>
                <a:cs typeface="Cambria Math"/>
              </a:rPr>
              <a:t>8</a:t>
            </a:r>
            <a:endParaRPr sz="1100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48138" y="5864552"/>
            <a:ext cx="10147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411480" algn="l"/>
              </a:tabLst>
            </a:pPr>
            <a:r>
              <a:rPr sz="1900" spc="130" dirty="0">
                <a:latin typeface="Cambria Math"/>
                <a:cs typeface="Cambria Math"/>
              </a:rPr>
              <a:t>𝑃</a:t>
            </a:r>
            <a:r>
              <a:rPr lang="en-US" sz="2100" spc="195" baseline="-15873" dirty="0">
                <a:latin typeface="Cambria Math"/>
                <a:cs typeface="Cambria Math"/>
              </a:rPr>
              <a:t>Y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55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75463" y="3662172"/>
            <a:ext cx="41963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lang="en-US" sz="1400" spc="310" dirty="0">
                <a:latin typeface="Cambria Math"/>
                <a:cs typeface="Cambria Math"/>
              </a:rPr>
              <a:t>Y</a:t>
            </a:r>
            <a:r>
              <a:rPr lang="en-US" sz="1650" spc="465" baseline="-15151" dirty="0">
                <a:latin typeface="Cambria Math"/>
                <a:cs typeface="Cambria Math"/>
              </a:rPr>
              <a:t>5</a:t>
            </a:r>
            <a:endParaRPr sz="1650" baseline="-15151" dirty="0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480869" y="3410972"/>
            <a:ext cx="963930" cy="80264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spcBef>
                <a:spcPts val="1140"/>
              </a:spcBef>
              <a:tabLst>
                <a:tab pos="386080" algn="l"/>
              </a:tabLst>
            </a:pPr>
            <a:r>
              <a:rPr sz="1900" dirty="0">
                <a:latin typeface="Cambria Math"/>
                <a:cs typeface="Cambria Math"/>
              </a:rPr>
              <a:t>𝑃	=</a:t>
            </a:r>
            <a:r>
              <a:rPr sz="1900" spc="35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  <a:p>
            <a:pPr marR="72390" algn="ctr">
              <a:spcBef>
                <a:spcPts val="875"/>
              </a:spcBef>
            </a:pPr>
            <a:r>
              <a:rPr sz="1600" dirty="0">
                <a:latin typeface="Calibri"/>
                <a:cs typeface="Calibri"/>
              </a:rPr>
              <a:t>5</a:t>
            </a:r>
          </a:p>
        </p:txBody>
      </p:sp>
      <p:grpSp>
        <p:nvGrpSpPr>
          <p:cNvPr id="58" name="object 58"/>
          <p:cNvGrpSpPr/>
          <p:nvPr/>
        </p:nvGrpSpPr>
        <p:grpSpPr>
          <a:xfrm>
            <a:off x="7102749" y="4507875"/>
            <a:ext cx="391160" cy="394970"/>
            <a:chOff x="5578749" y="4507875"/>
            <a:chExt cx="391160" cy="394970"/>
          </a:xfrm>
        </p:grpSpPr>
        <p:sp>
          <p:nvSpPr>
            <p:cNvPr id="59" name="object 59"/>
            <p:cNvSpPr/>
            <p:nvPr/>
          </p:nvSpPr>
          <p:spPr>
            <a:xfrm>
              <a:off x="5591449" y="452057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591449" y="452057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800949" y="4504649"/>
            <a:ext cx="1014730" cy="674370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R="11430" algn="ctr">
              <a:spcBef>
                <a:spcPts val="515"/>
              </a:spcBef>
            </a:pPr>
            <a:r>
              <a:rPr sz="1600" dirty="0">
                <a:latin typeface="Calibri"/>
                <a:cs typeface="Calibri"/>
              </a:rPr>
              <a:t>4</a:t>
            </a:r>
          </a:p>
          <a:p>
            <a:pPr algn="ctr">
              <a:spcBef>
                <a:spcPts val="490"/>
              </a:spcBef>
            </a:pPr>
            <a:r>
              <a:rPr sz="1900" spc="70" dirty="0">
                <a:latin typeface="Cambria Math"/>
                <a:cs typeface="Cambria Math"/>
              </a:rPr>
              <a:t>𝑃</a:t>
            </a:r>
            <a:r>
              <a:rPr lang="en-US" sz="2100" spc="104" baseline="-15873" dirty="0">
                <a:latin typeface="Cambria Math"/>
                <a:cs typeface="Cambria Math"/>
              </a:rPr>
              <a:t>Y</a:t>
            </a:r>
            <a:r>
              <a:rPr lang="en-US" sz="1650" spc="104" baseline="-32828" dirty="0">
                <a:latin typeface="Cambria Math"/>
                <a:cs typeface="Cambria Math"/>
              </a:rPr>
              <a:t>4</a:t>
            </a:r>
            <a:r>
              <a:rPr sz="1650" spc="150" baseline="-32828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498406" y="3656953"/>
            <a:ext cx="391160" cy="394970"/>
            <a:chOff x="6974406" y="3656953"/>
            <a:chExt cx="391160" cy="394970"/>
          </a:xfrm>
        </p:grpSpPr>
        <p:sp>
          <p:nvSpPr>
            <p:cNvPr id="63" name="object 63"/>
            <p:cNvSpPr/>
            <p:nvPr/>
          </p:nvSpPr>
          <p:spPr>
            <a:xfrm>
              <a:off x="6987106" y="366965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87106" y="366965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094619" y="3253962"/>
            <a:ext cx="1014730" cy="72263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8100">
              <a:spcBef>
                <a:spcPts val="795"/>
              </a:spcBef>
            </a:pPr>
            <a:r>
              <a:rPr sz="1900" spc="70" dirty="0">
                <a:latin typeface="Cambria Math"/>
                <a:cs typeface="Cambria Math"/>
              </a:rPr>
              <a:t>𝑃</a:t>
            </a:r>
            <a:r>
              <a:rPr lang="en-US" sz="2100" spc="104" baseline="-15873" dirty="0">
                <a:latin typeface="Cambria Math"/>
                <a:cs typeface="Cambria Math"/>
              </a:rPr>
              <a:t>Y</a:t>
            </a:r>
            <a:r>
              <a:rPr lang="en-US" sz="1650" spc="104" baseline="-32828" dirty="0">
                <a:latin typeface="Cambria Math"/>
                <a:cs typeface="Cambria Math"/>
              </a:rPr>
              <a:t>3</a:t>
            </a:r>
            <a:r>
              <a:rPr sz="1650" spc="142" baseline="-32828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  <a:p>
            <a:pPr marL="184150" algn="ctr">
              <a:spcBef>
                <a:spcPts val="590"/>
              </a:spcBef>
            </a:pPr>
            <a:r>
              <a:rPr sz="1600" dirty="0">
                <a:latin typeface="Calibri"/>
                <a:cs typeface="Calibri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68508" y="3086535"/>
            <a:ext cx="1852930" cy="1932305"/>
            <a:chOff x="5944508" y="3086534"/>
            <a:chExt cx="1852930" cy="1932305"/>
          </a:xfrm>
        </p:grpSpPr>
        <p:sp>
          <p:nvSpPr>
            <p:cNvPr id="3" name="object 3"/>
            <p:cNvSpPr/>
            <p:nvPr/>
          </p:nvSpPr>
          <p:spPr>
            <a:xfrm>
              <a:off x="5957208" y="3099234"/>
              <a:ext cx="1083945" cy="720725"/>
            </a:xfrm>
            <a:custGeom>
              <a:avLst/>
              <a:gdLst/>
              <a:ahLst/>
              <a:cxnLst/>
              <a:rect l="l" t="t" r="r" b="b"/>
              <a:pathLst>
                <a:path w="1083945" h="720725">
                  <a:moveTo>
                    <a:pt x="1083463" y="0"/>
                  </a:moveTo>
                  <a:lnTo>
                    <a:pt x="0" y="720427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57208" y="3819660"/>
              <a:ext cx="1773555" cy="276225"/>
            </a:xfrm>
            <a:custGeom>
              <a:avLst/>
              <a:gdLst/>
              <a:ahLst/>
              <a:cxnLst/>
              <a:rect l="l" t="t" r="r" b="b"/>
              <a:pathLst>
                <a:path w="1773554" h="276225">
                  <a:moveTo>
                    <a:pt x="1773438" y="27569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4867" y="3153286"/>
              <a:ext cx="715645" cy="1798955"/>
            </a:xfrm>
            <a:custGeom>
              <a:avLst/>
              <a:gdLst/>
              <a:ahLst/>
              <a:cxnLst/>
              <a:rect l="l" t="t" r="r" b="b"/>
              <a:pathLst>
                <a:path w="715645" h="1798954">
                  <a:moveTo>
                    <a:pt x="0" y="1798499"/>
                  </a:moveTo>
                  <a:lnTo>
                    <a:pt x="71512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99303" y="3099234"/>
              <a:ext cx="485140" cy="866140"/>
            </a:xfrm>
            <a:custGeom>
              <a:avLst/>
              <a:gdLst/>
              <a:ahLst/>
              <a:cxnLst/>
              <a:rect l="l" t="t" r="r" b="b"/>
              <a:pathLst>
                <a:path w="485140" h="866139">
                  <a:moveTo>
                    <a:pt x="0" y="0"/>
                  </a:moveTo>
                  <a:lnTo>
                    <a:pt x="484907" y="86563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84183" y="4225852"/>
              <a:ext cx="1200150" cy="780415"/>
            </a:xfrm>
            <a:custGeom>
              <a:avLst/>
              <a:gdLst/>
              <a:ahLst/>
              <a:cxnLst/>
              <a:rect l="l" t="t" r="r" b="b"/>
              <a:pathLst>
                <a:path w="1200150" h="780414">
                  <a:moveTo>
                    <a:pt x="1200027" y="0"/>
                  </a:moveTo>
                  <a:lnTo>
                    <a:pt x="0" y="779986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565312" y="3223366"/>
            <a:ext cx="1522730" cy="1376680"/>
            <a:chOff x="1041312" y="3223366"/>
            <a:chExt cx="1522730" cy="1376680"/>
          </a:xfrm>
        </p:grpSpPr>
        <p:sp>
          <p:nvSpPr>
            <p:cNvPr id="9" name="object 9"/>
            <p:cNvSpPr/>
            <p:nvPr/>
          </p:nvSpPr>
          <p:spPr>
            <a:xfrm>
              <a:off x="1054012" y="3236066"/>
              <a:ext cx="1368425" cy="732790"/>
            </a:xfrm>
            <a:custGeom>
              <a:avLst/>
              <a:gdLst/>
              <a:ahLst/>
              <a:cxnLst/>
              <a:rect l="l" t="t" r="r" b="b"/>
              <a:pathLst>
                <a:path w="1368425" h="732789">
                  <a:moveTo>
                    <a:pt x="0" y="732572"/>
                  </a:moveTo>
                  <a:lnTo>
                    <a:pt x="1367823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5797" y="3290119"/>
              <a:ext cx="655955" cy="1297305"/>
            </a:xfrm>
            <a:custGeom>
              <a:avLst/>
              <a:gdLst/>
              <a:ahLst/>
              <a:cxnLst/>
              <a:rect l="l" t="t" r="r" b="b"/>
              <a:pathLst>
                <a:path w="655955" h="1297304">
                  <a:moveTo>
                    <a:pt x="0" y="1297089"/>
                  </a:moveTo>
                  <a:lnTo>
                    <a:pt x="655354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602678" y="4688361"/>
            <a:ext cx="1396365" cy="83820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8031" y="3105572"/>
            <a:ext cx="1478915" cy="108585"/>
          </a:xfrm>
          <a:custGeom>
            <a:avLst/>
            <a:gdLst/>
            <a:ahLst/>
            <a:cxnLst/>
            <a:rect l="l" t="t" r="r" b="b"/>
            <a:pathLst>
              <a:path w="1478914" h="108585">
                <a:moveTo>
                  <a:pt x="0" y="0"/>
                </a:moveTo>
                <a:lnTo>
                  <a:pt x="1478383" y="107962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72221" y="3404867"/>
            <a:ext cx="737870" cy="1106170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536414" y="3223367"/>
            <a:ext cx="2266315" cy="1430655"/>
            <a:chOff x="2012413" y="3223366"/>
            <a:chExt cx="2266315" cy="1430655"/>
          </a:xfrm>
        </p:grpSpPr>
        <p:sp>
          <p:nvSpPr>
            <p:cNvPr id="15" name="object 15"/>
            <p:cNvSpPr/>
            <p:nvPr/>
          </p:nvSpPr>
          <p:spPr>
            <a:xfrm>
              <a:off x="2680466" y="3236066"/>
              <a:ext cx="848360" cy="1322070"/>
            </a:xfrm>
            <a:custGeom>
              <a:avLst/>
              <a:gdLst/>
              <a:ahLst/>
              <a:cxnLst/>
              <a:rect l="l" t="t" r="r" b="b"/>
              <a:pathLst>
                <a:path w="848360" h="1322070">
                  <a:moveTo>
                    <a:pt x="847812" y="13218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25113" y="3344028"/>
              <a:ext cx="2240915" cy="1297305"/>
            </a:xfrm>
            <a:custGeom>
              <a:avLst/>
              <a:gdLst/>
              <a:ahLst/>
              <a:cxnLst/>
              <a:rect l="l" t="t" r="r" b="b"/>
              <a:pathLst>
                <a:path w="2240915" h="1297304">
                  <a:moveTo>
                    <a:pt x="2240865" y="0"/>
                  </a:moveTo>
                  <a:lnTo>
                    <a:pt x="0" y="1297233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14" y="393154"/>
            <a:ext cx="8193024" cy="49072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309114" y="1268281"/>
            <a:ext cx="4359275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358140" indent="-320040">
              <a:spcBef>
                <a:spcPts val="845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2800" spc="-15" dirty="0">
                <a:latin typeface="Calibri"/>
                <a:cs typeface="Calibri"/>
              </a:rPr>
              <a:t>Update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the </a:t>
            </a:r>
            <a:r>
              <a:rPr sz="2800" spc="-15" dirty="0">
                <a:latin typeface="Calibri"/>
                <a:cs typeface="Calibri"/>
              </a:rPr>
              <a:t>1</a:t>
            </a:r>
            <a:r>
              <a:rPr sz="2850" spc="-22" baseline="23391" dirty="0">
                <a:latin typeface="Calibri"/>
                <a:cs typeface="Calibri"/>
              </a:rPr>
              <a:t>st</a:t>
            </a:r>
            <a:r>
              <a:rPr sz="2850" spc="284" baseline="23391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Iteration:</a:t>
            </a:r>
            <a:endParaRPr sz="2800" dirty="0">
              <a:latin typeface="Calibri"/>
              <a:cs typeface="Calibri"/>
            </a:endParaRPr>
          </a:p>
          <a:p>
            <a:pPr marL="650875" lvl="1" indent="-274955">
              <a:spcBef>
                <a:spcPts val="74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 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3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600" spc="-225" dirty="0">
                <a:latin typeface="Cambria Math"/>
                <a:cs typeface="Cambria Math"/>
              </a:rPr>
              <a:t>𝑁</a:t>
            </a:r>
            <a:r>
              <a:rPr lang="en-US" sz="2850" spc="465" baseline="-16081" dirty="0">
                <a:latin typeface="Cambria Math"/>
                <a:cs typeface="Cambria Math"/>
              </a:rPr>
              <a:t>3</a:t>
            </a:r>
            <a:r>
              <a:rPr sz="2850" baseline="-16081" dirty="0">
                <a:latin typeface="Cambria Math"/>
                <a:cs typeface="Cambria Math"/>
              </a:rPr>
              <a:t> </a:t>
            </a:r>
            <a:r>
              <a:rPr sz="2850" spc="-15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=</a:t>
            </a:r>
            <a:r>
              <a:rPr sz="2600" spc="140" dirty="0">
                <a:latin typeface="Cambria Math"/>
                <a:cs typeface="Cambria Math"/>
              </a:rPr>
              <a:t> </a:t>
            </a:r>
            <a:r>
              <a:rPr sz="2600" spc="5" dirty="0">
                <a:latin typeface="Cambria Math"/>
                <a:cs typeface="Cambria Math"/>
              </a:rPr>
              <a:t>{</a:t>
            </a:r>
            <a:r>
              <a:rPr sz="2600" spc="-5" dirty="0">
                <a:latin typeface="Cambria Math"/>
                <a:cs typeface="Cambria Math"/>
              </a:rPr>
              <a:t>1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2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4</a:t>
            </a:r>
            <a:r>
              <a:rPr sz="26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032355" y="1946655"/>
            <a:ext cx="8972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spc="15" baseline="-15873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4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80027" y="2018671"/>
            <a:ext cx="1316990" cy="223520"/>
          </a:xfrm>
          <a:custGeom>
            <a:avLst/>
            <a:gdLst/>
            <a:ahLst/>
            <a:cxnLst/>
            <a:rect l="l" t="t" r="r" b="b"/>
            <a:pathLst>
              <a:path w="1316990" h="223519">
                <a:moveTo>
                  <a:pt x="1245528" y="0"/>
                </a:moveTo>
                <a:lnTo>
                  <a:pt x="1242347" y="9071"/>
                </a:lnTo>
                <a:lnTo>
                  <a:pt x="1255285" y="14686"/>
                </a:lnTo>
                <a:lnTo>
                  <a:pt x="1266411" y="22458"/>
                </a:lnTo>
                <a:lnTo>
                  <a:pt x="1289004" y="58487"/>
                </a:lnTo>
                <a:lnTo>
                  <a:pt x="1296427" y="110634"/>
                </a:lnTo>
                <a:lnTo>
                  <a:pt x="1295598" y="130347"/>
                </a:lnTo>
                <a:lnTo>
                  <a:pt x="1283172" y="178617"/>
                </a:lnTo>
                <a:lnTo>
                  <a:pt x="1255435" y="208795"/>
                </a:lnTo>
                <a:lnTo>
                  <a:pt x="1242700" y="214435"/>
                </a:lnTo>
                <a:lnTo>
                  <a:pt x="1245528" y="223508"/>
                </a:lnTo>
                <a:lnTo>
                  <a:pt x="1288230" y="198135"/>
                </a:lnTo>
                <a:lnTo>
                  <a:pt x="1312215" y="151297"/>
                </a:lnTo>
                <a:lnTo>
                  <a:pt x="1316810" y="111812"/>
                </a:lnTo>
                <a:lnTo>
                  <a:pt x="1315658" y="91322"/>
                </a:lnTo>
                <a:lnTo>
                  <a:pt x="1298371" y="39175"/>
                </a:lnTo>
                <a:lnTo>
                  <a:pt x="1261732" y="5850"/>
                </a:lnTo>
                <a:lnTo>
                  <a:pt x="1245528" y="0"/>
                </a:lnTo>
                <a:close/>
              </a:path>
              <a:path w="1316990" h="223519">
                <a:moveTo>
                  <a:pt x="71282" y="0"/>
                </a:moveTo>
                <a:lnTo>
                  <a:pt x="28656" y="25438"/>
                </a:lnTo>
                <a:lnTo>
                  <a:pt x="4609" y="72386"/>
                </a:lnTo>
                <a:lnTo>
                  <a:pt x="0" y="111812"/>
                </a:lnTo>
                <a:lnTo>
                  <a:pt x="1148" y="132346"/>
                </a:lnTo>
                <a:lnTo>
                  <a:pt x="18379" y="184449"/>
                </a:lnTo>
                <a:lnTo>
                  <a:pt x="55030" y="217664"/>
                </a:lnTo>
                <a:lnTo>
                  <a:pt x="71282" y="223508"/>
                </a:lnTo>
                <a:lnTo>
                  <a:pt x="74109" y="214435"/>
                </a:lnTo>
                <a:lnTo>
                  <a:pt x="61373" y="208795"/>
                </a:lnTo>
                <a:lnTo>
                  <a:pt x="50382" y="200945"/>
                </a:lnTo>
                <a:lnTo>
                  <a:pt x="27838" y="164339"/>
                </a:lnTo>
                <a:lnTo>
                  <a:pt x="20382" y="110634"/>
                </a:lnTo>
                <a:lnTo>
                  <a:pt x="21210" y="91565"/>
                </a:lnTo>
                <a:lnTo>
                  <a:pt x="33637" y="44476"/>
                </a:lnTo>
                <a:lnTo>
                  <a:pt x="61572" y="14686"/>
                </a:lnTo>
                <a:lnTo>
                  <a:pt x="74462" y="9071"/>
                </a:lnTo>
                <a:lnTo>
                  <a:pt x="7128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046257" y="1946655"/>
            <a:ext cx="2301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sz="1900" spc="-1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sz="1900" spc="-1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 0.5</a:t>
            </a:r>
            <a:r>
              <a:rPr sz="1900" spc="34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/3</a:t>
            </a:r>
            <a:r>
              <a:rPr sz="1900" spc="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10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0.17</a:t>
            </a:r>
            <a:endParaRPr sz="190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86015" y="4491113"/>
            <a:ext cx="391160" cy="394970"/>
            <a:chOff x="3462015" y="4491113"/>
            <a:chExt cx="391160" cy="394970"/>
          </a:xfrm>
        </p:grpSpPr>
        <p:sp>
          <p:nvSpPr>
            <p:cNvPr id="24" name="object 24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224217" y="4574508"/>
            <a:ext cx="391160" cy="394970"/>
            <a:chOff x="1700217" y="4574508"/>
            <a:chExt cx="391160" cy="394970"/>
          </a:xfrm>
        </p:grpSpPr>
        <p:sp>
          <p:nvSpPr>
            <p:cNvPr id="27" name="object 27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879570" y="2908324"/>
            <a:ext cx="391160" cy="394970"/>
            <a:chOff x="2355570" y="2908324"/>
            <a:chExt cx="391160" cy="394970"/>
          </a:xfrm>
        </p:grpSpPr>
        <p:sp>
          <p:nvSpPr>
            <p:cNvPr id="30" name="object 30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199551" y="3771389"/>
            <a:ext cx="391160" cy="394970"/>
            <a:chOff x="675551" y="3771389"/>
            <a:chExt cx="391160" cy="394970"/>
          </a:xfrm>
        </p:grpSpPr>
        <p:sp>
          <p:nvSpPr>
            <p:cNvPr id="33" name="object 33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723713" y="3016285"/>
            <a:ext cx="391160" cy="394970"/>
            <a:chOff x="4199713" y="3016285"/>
            <a:chExt cx="391160" cy="394970"/>
          </a:xfrm>
        </p:grpSpPr>
        <p:sp>
          <p:nvSpPr>
            <p:cNvPr id="36" name="object 36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783287" y="4939085"/>
            <a:ext cx="391160" cy="394970"/>
            <a:chOff x="6259287" y="4939085"/>
            <a:chExt cx="391160" cy="394970"/>
          </a:xfrm>
        </p:grpSpPr>
        <p:sp>
          <p:nvSpPr>
            <p:cNvPr id="39" name="object 39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9241945" y="3898111"/>
            <a:ext cx="391160" cy="394970"/>
            <a:chOff x="7717945" y="3898111"/>
            <a:chExt cx="391160" cy="394970"/>
          </a:xfrm>
        </p:grpSpPr>
        <p:sp>
          <p:nvSpPr>
            <p:cNvPr id="42" name="object 42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373233" y="394766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47355" y="2390806"/>
            <a:ext cx="1098550" cy="8356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algn="ctr">
              <a:spcBef>
                <a:spcPts val="1280"/>
              </a:spcBef>
            </a:pPr>
            <a:r>
              <a:rPr sz="1900" spc="-55" dirty="0">
                <a:latin typeface="Cambria Math"/>
                <a:cs typeface="Cambria Math"/>
              </a:rPr>
              <a:t>𝑃(𝑌</a:t>
            </a:r>
            <a:r>
              <a:rPr lang="en-US" sz="2100" spc="-82" baseline="-15873" dirty="0">
                <a:latin typeface="Cambria Math"/>
                <a:cs typeface="Cambria Math"/>
              </a:rPr>
              <a:t>7</a:t>
            </a:r>
            <a:r>
              <a:rPr sz="1900" spc="-5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marR="34925" algn="ctr">
              <a:spcBef>
                <a:spcPts val="994"/>
              </a:spcBef>
            </a:pPr>
            <a:r>
              <a:rPr sz="1600" dirty="0">
                <a:latin typeface="Calibri"/>
                <a:cs typeface="Calibri"/>
              </a:rPr>
              <a:t>7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629669" y="4463742"/>
            <a:ext cx="1098550" cy="7302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5080" algn="ctr">
              <a:spcBef>
                <a:spcPts val="715"/>
              </a:spcBef>
            </a:pPr>
            <a:r>
              <a:rPr sz="1600" dirty="0">
                <a:latin typeface="Calibri"/>
                <a:cs typeface="Calibri"/>
              </a:rPr>
              <a:t>6</a:t>
            </a:r>
          </a:p>
          <a:p>
            <a:pPr algn="ctr">
              <a:spcBef>
                <a:spcPts val="730"/>
              </a:spcBef>
            </a:pPr>
            <a:r>
              <a:rPr sz="1900" spc="-25" dirty="0">
                <a:latin typeface="Cambria Math"/>
                <a:cs typeface="Cambria Math"/>
              </a:rPr>
              <a:t>𝑃(𝑌</a:t>
            </a:r>
            <a:r>
              <a:rPr lang="en-US" sz="2100" spc="-37" baseline="-15873" dirty="0">
                <a:latin typeface="Cambria Math"/>
                <a:cs typeface="Cambria Math"/>
              </a:rPr>
              <a:t>6</a:t>
            </a:r>
            <a:r>
              <a:rPr sz="1900" spc="-2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451437" y="4873298"/>
            <a:ext cx="1098550" cy="81470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R="35560" algn="ctr">
              <a:spcBef>
                <a:spcPts val="1020"/>
              </a:spcBef>
            </a:pPr>
            <a:r>
              <a:rPr sz="1600" dirty="0">
                <a:latin typeface="Calibri"/>
                <a:cs typeface="Calibri"/>
              </a:rPr>
              <a:t>2</a:t>
            </a:r>
          </a:p>
          <a:p>
            <a:pPr algn="ctr">
              <a:spcBef>
                <a:spcPts val="1090"/>
              </a:spcBef>
            </a:pPr>
            <a:r>
              <a:rPr sz="1900" spc="-130" dirty="0">
                <a:latin typeface="Cambria Math"/>
                <a:cs typeface="Cambria Math"/>
              </a:rPr>
              <a:t>𝑃(𝑌</a:t>
            </a:r>
            <a:r>
              <a:rPr lang="en-US" sz="2100" spc="-195" baseline="-15873" dirty="0">
                <a:latin typeface="Cambria Math"/>
                <a:cs typeface="Cambria Math"/>
              </a:rPr>
              <a:t>2</a:t>
            </a:r>
            <a:r>
              <a:rPr sz="1900" spc="-13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502138" y="4463454"/>
            <a:ext cx="104203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latin typeface="Cambria Math"/>
                <a:cs typeface="Cambria Math"/>
              </a:rPr>
              <a:t>𝑃(</a:t>
            </a:r>
            <a:r>
              <a:rPr lang="en-US" sz="1900" spc="10" dirty="0">
                <a:latin typeface="Cambria Math"/>
                <a:cs typeface="Cambria Math"/>
              </a:rPr>
              <a:t>𝑌</a:t>
            </a:r>
            <a:r>
              <a:rPr lang="en-US" sz="1100" spc="80" dirty="0">
                <a:latin typeface="Cambria Math"/>
                <a:cs typeface="Cambria Math"/>
              </a:rPr>
              <a:t>1</a:t>
            </a:r>
            <a:r>
              <a:rPr sz="190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762592" y="4525505"/>
            <a:ext cx="1280795" cy="77533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3020" algn="ctr">
              <a:spcBef>
                <a:spcPts val="875"/>
              </a:spcBef>
            </a:pPr>
            <a:r>
              <a:rPr sz="1600" dirty="0">
                <a:latin typeface="Calibri"/>
                <a:cs typeface="Calibri"/>
              </a:rPr>
              <a:t>8</a:t>
            </a:r>
          </a:p>
          <a:p>
            <a:pPr algn="ctr">
              <a:spcBef>
                <a:spcPts val="925"/>
              </a:spcBef>
            </a:pPr>
            <a:r>
              <a:rPr sz="1900" spc="50" dirty="0">
                <a:latin typeface="Cambria Math"/>
                <a:cs typeface="Cambria Math"/>
              </a:rPr>
              <a:t>𝑃(𝑌</a:t>
            </a:r>
            <a:r>
              <a:rPr lang="en-US" sz="2100" spc="75" baseline="-15873" dirty="0">
                <a:latin typeface="Cambria Math"/>
                <a:cs typeface="Cambria Math"/>
              </a:rPr>
              <a:t>8</a:t>
            </a:r>
            <a:r>
              <a:rPr sz="1900" spc="50" dirty="0">
                <a:latin typeface="Cambria Math"/>
                <a:cs typeface="Cambria Math"/>
              </a:rPr>
              <a:t>)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18860" y="2527204"/>
            <a:ext cx="1280795" cy="80899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8100">
              <a:spcBef>
                <a:spcPts val="1165"/>
              </a:spcBef>
            </a:pPr>
            <a:r>
              <a:rPr sz="1900" dirty="0">
                <a:latin typeface="Cambria Math"/>
                <a:cs typeface="Cambria Math"/>
              </a:rPr>
              <a:t>𝑃(𝑌</a:t>
            </a:r>
            <a:r>
              <a:rPr lang="en-US" sz="2100" baseline="-15873" dirty="0">
                <a:latin typeface="Cambria Math"/>
                <a:cs typeface="Cambria Math"/>
              </a:rPr>
              <a:t>5</a:t>
            </a:r>
            <a:r>
              <a:rPr sz="190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  <a:p>
            <a:pPr marR="72390" algn="ctr">
              <a:spcBef>
                <a:spcPts val="900"/>
              </a:spcBef>
            </a:pPr>
            <a:r>
              <a:rPr sz="1600" dirty="0">
                <a:latin typeface="Calibri"/>
                <a:cs typeface="Calibri"/>
              </a:rPr>
              <a:t>5</a:t>
            </a:r>
          </a:p>
        </p:txBody>
      </p:sp>
      <p:grpSp>
        <p:nvGrpSpPr>
          <p:cNvPr id="52" name="object 52"/>
          <p:cNvGrpSpPr/>
          <p:nvPr/>
        </p:nvGrpSpPr>
        <p:grpSpPr>
          <a:xfrm>
            <a:off x="7102749" y="3622412"/>
            <a:ext cx="391160" cy="394970"/>
            <a:chOff x="5578749" y="3622412"/>
            <a:chExt cx="391160" cy="394970"/>
          </a:xfrm>
        </p:grpSpPr>
        <p:sp>
          <p:nvSpPr>
            <p:cNvPr id="53" name="object 53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657367" y="3673348"/>
            <a:ext cx="128079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4</a:t>
            </a:r>
          </a:p>
          <a:p>
            <a:pPr algn="ctr">
              <a:spcBef>
                <a:spcPts val="1475"/>
              </a:spcBef>
            </a:pPr>
            <a:r>
              <a:rPr sz="1900" dirty="0">
                <a:latin typeface="Cambria Math"/>
                <a:cs typeface="Cambria Math"/>
              </a:rPr>
              <a:t>𝑃(𝑌</a:t>
            </a:r>
            <a:r>
              <a:rPr lang="en-US" sz="2100" baseline="-15873" dirty="0">
                <a:latin typeface="Cambria Math"/>
                <a:cs typeface="Cambria Math"/>
              </a:rPr>
              <a:t>4</a:t>
            </a:r>
            <a:r>
              <a:rPr sz="1900" dirty="0">
                <a:latin typeface="Cambria Math"/>
                <a:cs typeface="Cambria Math"/>
              </a:rPr>
              <a:t>)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498406" y="2771491"/>
            <a:ext cx="391160" cy="394970"/>
            <a:chOff x="6974406" y="2771491"/>
            <a:chExt cx="391160" cy="394970"/>
          </a:xfrm>
        </p:grpSpPr>
        <p:sp>
          <p:nvSpPr>
            <p:cNvPr id="57" name="object 57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629695" y="2819908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54629" y="3741848"/>
            <a:ext cx="1276350" cy="7359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445" algn="ctr">
              <a:spcBef>
                <a:spcPts val="735"/>
              </a:spcBef>
            </a:pPr>
            <a:r>
              <a:rPr sz="1600" dirty="0">
                <a:latin typeface="Calibri"/>
                <a:cs typeface="Calibri"/>
              </a:rPr>
              <a:t>9</a:t>
            </a:r>
          </a:p>
          <a:p>
            <a:pPr algn="ctr">
              <a:spcBef>
                <a:spcPts val="755"/>
              </a:spcBef>
            </a:pPr>
            <a:r>
              <a:rPr sz="1900" spc="-10" dirty="0">
                <a:latin typeface="Cambria Math"/>
                <a:cs typeface="Cambria Math"/>
              </a:rPr>
              <a:t>𝑃(𝑌</a:t>
            </a:r>
            <a:r>
              <a:rPr lang="en-US" sz="2100" spc="-15" baseline="-15873" dirty="0">
                <a:latin typeface="Cambria Math"/>
                <a:cs typeface="Cambria Math"/>
              </a:rPr>
              <a:t>9</a:t>
            </a:r>
            <a:r>
              <a:rPr sz="1900" spc="-1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759336" y="2352125"/>
            <a:ext cx="435609" cy="333375"/>
            <a:chOff x="7235335" y="2352124"/>
            <a:chExt cx="435609" cy="333375"/>
          </a:xfrm>
        </p:grpSpPr>
        <p:sp>
          <p:nvSpPr>
            <p:cNvPr id="62" name="object 62"/>
            <p:cNvSpPr/>
            <p:nvPr/>
          </p:nvSpPr>
          <p:spPr>
            <a:xfrm>
              <a:off x="7263909" y="2380698"/>
              <a:ext cx="378460" cy="276225"/>
            </a:xfrm>
            <a:custGeom>
              <a:avLst/>
              <a:gdLst/>
              <a:ahLst/>
              <a:cxnLst/>
              <a:rect l="l" t="t" r="r" b="b"/>
              <a:pathLst>
                <a:path w="378459" h="276225">
                  <a:moveTo>
                    <a:pt x="340673" y="0"/>
                  </a:moveTo>
                  <a:lnTo>
                    <a:pt x="41964" y="184872"/>
                  </a:lnTo>
                  <a:lnTo>
                    <a:pt x="23158" y="154487"/>
                  </a:lnTo>
                  <a:lnTo>
                    <a:pt x="0" y="252868"/>
                  </a:lnTo>
                  <a:lnTo>
                    <a:pt x="98380" y="276026"/>
                  </a:lnTo>
                  <a:lnTo>
                    <a:pt x="79574" y="245642"/>
                  </a:lnTo>
                  <a:lnTo>
                    <a:pt x="378283" y="60770"/>
                  </a:lnTo>
                  <a:lnTo>
                    <a:pt x="340673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263910" y="2380699"/>
              <a:ext cx="378460" cy="276225"/>
            </a:xfrm>
            <a:custGeom>
              <a:avLst/>
              <a:gdLst/>
              <a:ahLst/>
              <a:cxnLst/>
              <a:rect l="l" t="t" r="r" b="b"/>
              <a:pathLst>
                <a:path w="378459" h="276225">
                  <a:moveTo>
                    <a:pt x="98380" y="276026"/>
                  </a:moveTo>
                  <a:lnTo>
                    <a:pt x="79574" y="245641"/>
                  </a:lnTo>
                  <a:lnTo>
                    <a:pt x="378284" y="60769"/>
                  </a:lnTo>
                  <a:lnTo>
                    <a:pt x="340673" y="0"/>
                  </a:lnTo>
                  <a:lnTo>
                    <a:pt x="41964" y="184871"/>
                  </a:lnTo>
                  <a:lnTo>
                    <a:pt x="23159" y="154487"/>
                  </a:lnTo>
                  <a:lnTo>
                    <a:pt x="0" y="252867"/>
                  </a:lnTo>
                  <a:lnTo>
                    <a:pt x="98380" y="276026"/>
                  </a:lnTo>
                  <a:close/>
                </a:path>
              </a:pathLst>
            </a:custGeom>
            <a:ln w="5715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11">
            <a:extLst>
              <a:ext uri="{FF2B5EF4-FFF2-40B4-BE49-F238E27FC236}">
                <a16:creationId xmlns:a16="http://schemas.microsoft.com/office/drawing/2014/main" id="{FCFF4C3A-2E87-4B02-AAD2-3636721EB5E5}"/>
              </a:ext>
            </a:extLst>
          </p:cNvPr>
          <p:cNvSpPr/>
          <p:nvPr/>
        </p:nvSpPr>
        <p:spPr>
          <a:xfrm rot="1584195">
            <a:off x="6027912" y="3507563"/>
            <a:ext cx="1143485" cy="45719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1">
            <a:extLst>
              <a:ext uri="{FF2B5EF4-FFF2-40B4-BE49-F238E27FC236}">
                <a16:creationId xmlns:a16="http://schemas.microsoft.com/office/drawing/2014/main" id="{68D81455-799C-4E28-BE30-526BA093F9E7}"/>
              </a:ext>
            </a:extLst>
          </p:cNvPr>
          <p:cNvSpPr/>
          <p:nvPr/>
        </p:nvSpPr>
        <p:spPr>
          <a:xfrm rot="20125689">
            <a:off x="5273143" y="4178860"/>
            <a:ext cx="1926506" cy="45719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594" y="3398080"/>
            <a:ext cx="737870" cy="1106170"/>
          </a:xfrm>
          <a:custGeom>
            <a:avLst/>
            <a:gdLst/>
            <a:ahLst/>
            <a:cxnLst/>
            <a:rect l="l" t="t" r="r" b="b"/>
            <a:pathLst>
              <a:path w="737870" h="1106170">
                <a:moveTo>
                  <a:pt x="0" y="1105733"/>
                </a:moveTo>
                <a:lnTo>
                  <a:pt x="737699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65312" y="3223366"/>
            <a:ext cx="1522730" cy="1376680"/>
            <a:chOff x="1041312" y="3223366"/>
            <a:chExt cx="1522730" cy="1376680"/>
          </a:xfrm>
        </p:grpSpPr>
        <p:sp>
          <p:nvSpPr>
            <p:cNvPr id="4" name="object 4"/>
            <p:cNvSpPr/>
            <p:nvPr/>
          </p:nvSpPr>
          <p:spPr>
            <a:xfrm>
              <a:off x="1054012" y="3236066"/>
              <a:ext cx="1368425" cy="732790"/>
            </a:xfrm>
            <a:custGeom>
              <a:avLst/>
              <a:gdLst/>
              <a:ahLst/>
              <a:cxnLst/>
              <a:rect l="l" t="t" r="r" b="b"/>
              <a:pathLst>
                <a:path w="1368425" h="732789">
                  <a:moveTo>
                    <a:pt x="0" y="732572"/>
                  </a:moveTo>
                  <a:lnTo>
                    <a:pt x="1367823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95797" y="3290119"/>
              <a:ext cx="655955" cy="1297305"/>
            </a:xfrm>
            <a:custGeom>
              <a:avLst/>
              <a:gdLst/>
              <a:ahLst/>
              <a:cxnLst/>
              <a:rect l="l" t="t" r="r" b="b"/>
              <a:pathLst>
                <a:path w="655955" h="1297304">
                  <a:moveTo>
                    <a:pt x="0" y="1297089"/>
                  </a:moveTo>
                  <a:lnTo>
                    <a:pt x="655354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602678" y="4688361"/>
            <a:ext cx="1396365" cy="83820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536414" y="3092872"/>
            <a:ext cx="2266315" cy="1561465"/>
            <a:chOff x="2012413" y="3092871"/>
            <a:chExt cx="2266315" cy="1561465"/>
          </a:xfrm>
        </p:grpSpPr>
        <p:sp>
          <p:nvSpPr>
            <p:cNvPr id="8" name="object 8"/>
            <p:cNvSpPr/>
            <p:nvPr/>
          </p:nvSpPr>
          <p:spPr>
            <a:xfrm>
              <a:off x="2734030" y="3105571"/>
              <a:ext cx="1478915" cy="108585"/>
            </a:xfrm>
            <a:custGeom>
              <a:avLst/>
              <a:gdLst/>
              <a:ahLst/>
              <a:cxnLst/>
              <a:rect l="l" t="t" r="r" b="b"/>
              <a:pathLst>
                <a:path w="1478914" h="108585">
                  <a:moveTo>
                    <a:pt x="0" y="0"/>
                  </a:moveTo>
                  <a:lnTo>
                    <a:pt x="1478383" y="107962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80466" y="3236066"/>
              <a:ext cx="848360" cy="1322070"/>
            </a:xfrm>
            <a:custGeom>
              <a:avLst/>
              <a:gdLst/>
              <a:ahLst/>
              <a:cxnLst/>
              <a:rect l="l" t="t" r="r" b="b"/>
              <a:pathLst>
                <a:path w="848360" h="1322070">
                  <a:moveTo>
                    <a:pt x="847812" y="13218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25113" y="3344028"/>
              <a:ext cx="2240915" cy="1297305"/>
            </a:xfrm>
            <a:custGeom>
              <a:avLst/>
              <a:gdLst/>
              <a:ahLst/>
              <a:cxnLst/>
              <a:rect l="l" t="t" r="r" b="b"/>
              <a:pathLst>
                <a:path w="2240915" h="1297304">
                  <a:moveTo>
                    <a:pt x="2240865" y="0"/>
                  </a:moveTo>
                  <a:lnTo>
                    <a:pt x="0" y="1297233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468508" y="3086535"/>
            <a:ext cx="1852930" cy="1932305"/>
            <a:chOff x="5944508" y="3086534"/>
            <a:chExt cx="1852930" cy="1932305"/>
          </a:xfrm>
        </p:grpSpPr>
        <p:sp>
          <p:nvSpPr>
            <p:cNvPr id="13" name="object 13"/>
            <p:cNvSpPr/>
            <p:nvPr/>
          </p:nvSpPr>
          <p:spPr>
            <a:xfrm>
              <a:off x="5957208" y="3099234"/>
              <a:ext cx="1083945" cy="720725"/>
            </a:xfrm>
            <a:custGeom>
              <a:avLst/>
              <a:gdLst/>
              <a:ahLst/>
              <a:cxnLst/>
              <a:rect l="l" t="t" r="r" b="b"/>
              <a:pathLst>
                <a:path w="1083945" h="720725">
                  <a:moveTo>
                    <a:pt x="1083463" y="0"/>
                  </a:moveTo>
                  <a:lnTo>
                    <a:pt x="0" y="720427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57208" y="3819660"/>
              <a:ext cx="1773555" cy="276225"/>
            </a:xfrm>
            <a:custGeom>
              <a:avLst/>
              <a:gdLst/>
              <a:ahLst/>
              <a:cxnLst/>
              <a:rect l="l" t="t" r="r" b="b"/>
              <a:pathLst>
                <a:path w="1773554" h="276225">
                  <a:moveTo>
                    <a:pt x="1773438" y="27569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4867" y="3153286"/>
              <a:ext cx="715645" cy="1798955"/>
            </a:xfrm>
            <a:custGeom>
              <a:avLst/>
              <a:gdLst/>
              <a:ahLst/>
              <a:cxnLst/>
              <a:rect l="l" t="t" r="r" b="b"/>
              <a:pathLst>
                <a:path w="715645" h="1798954">
                  <a:moveTo>
                    <a:pt x="0" y="1798499"/>
                  </a:moveTo>
                  <a:lnTo>
                    <a:pt x="715120" y="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99303" y="3099234"/>
              <a:ext cx="485140" cy="866140"/>
            </a:xfrm>
            <a:custGeom>
              <a:avLst/>
              <a:gdLst/>
              <a:ahLst/>
              <a:cxnLst/>
              <a:rect l="l" t="t" r="r" b="b"/>
              <a:pathLst>
                <a:path w="485140" h="866139">
                  <a:moveTo>
                    <a:pt x="0" y="0"/>
                  </a:moveTo>
                  <a:lnTo>
                    <a:pt x="484907" y="865630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84183" y="4225852"/>
              <a:ext cx="1200150" cy="780415"/>
            </a:xfrm>
            <a:custGeom>
              <a:avLst/>
              <a:gdLst/>
              <a:ahLst/>
              <a:cxnLst/>
              <a:rect l="l" t="t" r="r" b="b"/>
              <a:pathLst>
                <a:path w="1200150" h="780414">
                  <a:moveTo>
                    <a:pt x="1200027" y="0"/>
                  </a:moveTo>
                  <a:lnTo>
                    <a:pt x="0" y="779986"/>
                  </a:lnTo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973" y="426695"/>
            <a:ext cx="8226552" cy="49072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38242" y="1138189"/>
            <a:ext cx="4563110" cy="1068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358140" indent="-320040">
              <a:spcBef>
                <a:spcPts val="845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2800" spc="-15" dirty="0">
                <a:latin typeface="Calibri"/>
                <a:cs typeface="Calibri"/>
              </a:rPr>
              <a:t>Update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r>
              <a:rPr sz="2850" spc="-22" baseline="23391" dirty="0">
                <a:latin typeface="Calibri"/>
                <a:cs typeface="Calibri"/>
              </a:rPr>
              <a:t>st</a:t>
            </a:r>
            <a:r>
              <a:rPr sz="2850" spc="284" baseline="23391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Iteration:</a:t>
            </a:r>
            <a:endParaRPr sz="2800" dirty="0">
              <a:latin typeface="Calibri"/>
              <a:cs typeface="Calibri"/>
            </a:endParaRPr>
          </a:p>
          <a:p>
            <a:pPr marL="650875" lvl="1" indent="-274955">
              <a:spcBef>
                <a:spcPts val="74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4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 n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4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600" spc="-225" dirty="0">
                <a:latin typeface="Cambria Math"/>
                <a:cs typeface="Cambria Math"/>
              </a:rPr>
              <a:t>𝑁</a:t>
            </a:r>
            <a:r>
              <a:rPr lang="en-US" sz="2850" spc="67" baseline="-16081" dirty="0">
                <a:latin typeface="Cambria Math"/>
                <a:cs typeface="Cambria Math"/>
              </a:rPr>
              <a:t>4</a:t>
            </a:r>
            <a:r>
              <a:rPr sz="2850" baseline="-16081" dirty="0">
                <a:latin typeface="Cambria Math"/>
                <a:cs typeface="Cambria Math"/>
              </a:rPr>
              <a:t> </a:t>
            </a:r>
            <a:r>
              <a:rPr sz="2850" spc="-15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=</a:t>
            </a:r>
            <a:r>
              <a:rPr sz="2600" spc="140" dirty="0">
                <a:latin typeface="Cambria Math"/>
                <a:cs typeface="Cambria Math"/>
              </a:rPr>
              <a:t> </a:t>
            </a:r>
            <a:r>
              <a:rPr sz="2600" spc="5" dirty="0">
                <a:latin typeface="Cambria Math"/>
                <a:cs typeface="Cambria Math"/>
              </a:rPr>
              <a:t>{</a:t>
            </a:r>
            <a:r>
              <a:rPr sz="2600" spc="-5" dirty="0">
                <a:latin typeface="Cambria Math"/>
                <a:cs typeface="Cambria Math"/>
              </a:rPr>
              <a:t>1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3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5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6</a:t>
            </a:r>
            <a:r>
              <a:rPr sz="26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20" name="object 20"/>
          <p:cNvSpPr/>
          <p:nvPr/>
        </p:nvSpPr>
        <p:spPr>
          <a:xfrm>
            <a:off x="5178385" y="5664107"/>
            <a:ext cx="1732914" cy="188595"/>
          </a:xfrm>
          <a:custGeom>
            <a:avLst/>
            <a:gdLst/>
            <a:ahLst/>
            <a:cxnLst/>
            <a:rect l="l" t="t" r="r" b="b"/>
            <a:pathLst>
              <a:path w="1732914" h="188595">
                <a:moveTo>
                  <a:pt x="1672546" y="0"/>
                </a:moveTo>
                <a:lnTo>
                  <a:pt x="1669867" y="7639"/>
                </a:lnTo>
                <a:lnTo>
                  <a:pt x="1680762" y="12368"/>
                </a:lnTo>
                <a:lnTo>
                  <a:pt x="1690132" y="18913"/>
                </a:lnTo>
                <a:lnTo>
                  <a:pt x="1712631" y="62470"/>
                </a:lnTo>
                <a:lnTo>
                  <a:pt x="1715409" y="93166"/>
                </a:lnTo>
                <a:lnTo>
                  <a:pt x="1714711" y="109766"/>
                </a:lnTo>
                <a:lnTo>
                  <a:pt x="1704247" y="150415"/>
                </a:lnTo>
                <a:lnTo>
                  <a:pt x="1670165" y="180577"/>
                </a:lnTo>
                <a:lnTo>
                  <a:pt x="1672546" y="188217"/>
                </a:lnTo>
                <a:lnTo>
                  <a:pt x="1708507" y="166851"/>
                </a:lnTo>
                <a:lnTo>
                  <a:pt x="1728704" y="127409"/>
                </a:lnTo>
                <a:lnTo>
                  <a:pt x="1732573" y="94158"/>
                </a:lnTo>
                <a:lnTo>
                  <a:pt x="1731602" y="76903"/>
                </a:lnTo>
                <a:lnTo>
                  <a:pt x="1717046" y="32990"/>
                </a:lnTo>
                <a:lnTo>
                  <a:pt x="1686192" y="4926"/>
                </a:lnTo>
                <a:lnTo>
                  <a:pt x="1672546" y="0"/>
                </a:lnTo>
                <a:close/>
              </a:path>
              <a:path w="1732914" h="188595">
                <a:moveTo>
                  <a:pt x="60027" y="0"/>
                </a:moveTo>
                <a:lnTo>
                  <a:pt x="24132" y="21421"/>
                </a:lnTo>
                <a:lnTo>
                  <a:pt x="3882" y="60957"/>
                </a:lnTo>
                <a:lnTo>
                  <a:pt x="0" y="94158"/>
                </a:lnTo>
                <a:lnTo>
                  <a:pt x="967" y="111450"/>
                </a:lnTo>
                <a:lnTo>
                  <a:pt x="15478" y="155326"/>
                </a:lnTo>
                <a:lnTo>
                  <a:pt x="46341" y="183297"/>
                </a:lnTo>
                <a:lnTo>
                  <a:pt x="60027" y="188217"/>
                </a:lnTo>
                <a:lnTo>
                  <a:pt x="62409" y="180577"/>
                </a:lnTo>
                <a:lnTo>
                  <a:pt x="51684" y="175827"/>
                </a:lnTo>
                <a:lnTo>
                  <a:pt x="42428" y="169217"/>
                </a:lnTo>
                <a:lnTo>
                  <a:pt x="19955" y="124841"/>
                </a:lnTo>
                <a:lnTo>
                  <a:pt x="17165" y="93166"/>
                </a:lnTo>
                <a:lnTo>
                  <a:pt x="17862" y="77108"/>
                </a:lnTo>
                <a:lnTo>
                  <a:pt x="28327" y="37454"/>
                </a:lnTo>
                <a:lnTo>
                  <a:pt x="62706" y="7639"/>
                </a:lnTo>
                <a:lnTo>
                  <a:pt x="600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278651" y="4085990"/>
            <a:ext cx="940435" cy="1496060"/>
            <a:chOff x="4754650" y="4085990"/>
            <a:chExt cx="940435" cy="1496060"/>
          </a:xfrm>
        </p:grpSpPr>
        <p:sp>
          <p:nvSpPr>
            <p:cNvPr id="22" name="object 22"/>
            <p:cNvSpPr/>
            <p:nvPr/>
          </p:nvSpPr>
          <p:spPr>
            <a:xfrm>
              <a:off x="4783225" y="4114565"/>
              <a:ext cx="883285" cy="1438910"/>
            </a:xfrm>
            <a:custGeom>
              <a:avLst/>
              <a:gdLst/>
              <a:ahLst/>
              <a:cxnLst/>
              <a:rect l="l" t="t" r="r" b="b"/>
              <a:pathLst>
                <a:path w="883285" h="1438910">
                  <a:moveTo>
                    <a:pt x="864588" y="0"/>
                  </a:moveTo>
                  <a:lnTo>
                    <a:pt x="794043" y="18140"/>
                  </a:lnTo>
                  <a:lnTo>
                    <a:pt x="816216" y="31242"/>
                  </a:lnTo>
                  <a:lnTo>
                    <a:pt x="0" y="1412546"/>
                  </a:lnTo>
                  <a:lnTo>
                    <a:pt x="44343" y="1438748"/>
                  </a:lnTo>
                  <a:lnTo>
                    <a:pt x="860558" y="57444"/>
                  </a:lnTo>
                  <a:lnTo>
                    <a:pt x="882731" y="70545"/>
                  </a:lnTo>
                  <a:lnTo>
                    <a:pt x="86458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83225" y="4114565"/>
              <a:ext cx="883285" cy="1438910"/>
            </a:xfrm>
            <a:custGeom>
              <a:avLst/>
              <a:gdLst/>
              <a:ahLst/>
              <a:cxnLst/>
              <a:rect l="l" t="t" r="r" b="b"/>
              <a:pathLst>
                <a:path w="883285" h="1438910">
                  <a:moveTo>
                    <a:pt x="882730" y="70545"/>
                  </a:moveTo>
                  <a:lnTo>
                    <a:pt x="860558" y="57443"/>
                  </a:lnTo>
                  <a:lnTo>
                    <a:pt x="44342" y="1438748"/>
                  </a:lnTo>
                  <a:lnTo>
                    <a:pt x="0" y="1412546"/>
                  </a:lnTo>
                  <a:lnTo>
                    <a:pt x="816216" y="31241"/>
                  </a:lnTo>
                  <a:lnTo>
                    <a:pt x="794043" y="18139"/>
                  </a:lnTo>
                  <a:lnTo>
                    <a:pt x="864588" y="0"/>
                  </a:lnTo>
                  <a:lnTo>
                    <a:pt x="882730" y="70545"/>
                  </a:lnTo>
                  <a:close/>
                </a:path>
              </a:pathLst>
            </a:custGeom>
            <a:ln w="5715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849323" y="6154420"/>
            <a:ext cx="29641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After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Node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updated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986015" y="4491113"/>
            <a:ext cx="391160" cy="394970"/>
            <a:chOff x="3462015" y="4491113"/>
            <a:chExt cx="391160" cy="394970"/>
          </a:xfrm>
        </p:grpSpPr>
        <p:sp>
          <p:nvSpPr>
            <p:cNvPr id="26" name="object 26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74715" y="4503813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224217" y="4574508"/>
            <a:ext cx="391160" cy="394970"/>
            <a:chOff x="1700217" y="4574508"/>
            <a:chExt cx="391160" cy="394970"/>
          </a:xfrm>
        </p:grpSpPr>
        <p:sp>
          <p:nvSpPr>
            <p:cNvPr id="29" name="object 29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12917" y="4587208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879570" y="2908324"/>
            <a:ext cx="391160" cy="394970"/>
            <a:chOff x="2355570" y="2908324"/>
            <a:chExt cx="391160" cy="394970"/>
          </a:xfrm>
        </p:grpSpPr>
        <p:sp>
          <p:nvSpPr>
            <p:cNvPr id="32" name="object 32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6BB7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68270" y="2921024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2199551" y="3771389"/>
            <a:ext cx="391160" cy="394970"/>
            <a:chOff x="675551" y="3771389"/>
            <a:chExt cx="391160" cy="394970"/>
          </a:xfrm>
        </p:grpSpPr>
        <p:sp>
          <p:nvSpPr>
            <p:cNvPr id="35" name="object 35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8251" y="3784089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723713" y="3016285"/>
            <a:ext cx="391160" cy="394970"/>
            <a:chOff x="4199713" y="3016285"/>
            <a:chExt cx="391160" cy="394970"/>
          </a:xfrm>
        </p:grpSpPr>
        <p:sp>
          <p:nvSpPr>
            <p:cNvPr id="38" name="object 38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12413" y="30289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855000" y="3066796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783287" y="4939085"/>
            <a:ext cx="391160" cy="394970"/>
            <a:chOff x="6259287" y="4939085"/>
            <a:chExt cx="391160" cy="394970"/>
          </a:xfrm>
        </p:grpSpPr>
        <p:sp>
          <p:nvSpPr>
            <p:cNvPr id="42" name="object 42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71987" y="4951785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9241945" y="3898111"/>
            <a:ext cx="391160" cy="394970"/>
            <a:chOff x="7717945" y="3898111"/>
            <a:chExt cx="391160" cy="394970"/>
          </a:xfrm>
        </p:grpSpPr>
        <p:sp>
          <p:nvSpPr>
            <p:cNvPr id="45" name="object 45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182879" y="0"/>
                  </a:moveTo>
                  <a:lnTo>
                    <a:pt x="134263" y="6592"/>
                  </a:lnTo>
                  <a:lnTo>
                    <a:pt x="90576" y="25195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79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59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5"/>
                  </a:lnTo>
                  <a:lnTo>
                    <a:pt x="231496" y="6592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30645" y="391081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373233" y="3947667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47355" y="2390806"/>
            <a:ext cx="1098550" cy="8356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algn="ctr">
              <a:spcBef>
                <a:spcPts val="1280"/>
              </a:spcBef>
            </a:pPr>
            <a:r>
              <a:rPr sz="1900" spc="-55" dirty="0">
                <a:latin typeface="Cambria Math"/>
                <a:cs typeface="Cambria Math"/>
              </a:rPr>
              <a:t>𝑃(𝑌</a:t>
            </a:r>
            <a:r>
              <a:rPr lang="en-US" sz="2100" spc="-82" baseline="-15873" dirty="0">
                <a:latin typeface="Cambria Math"/>
                <a:cs typeface="Cambria Math"/>
              </a:rPr>
              <a:t>7</a:t>
            </a:r>
            <a:r>
              <a:rPr sz="1900" spc="-5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marR="34925" algn="ctr">
              <a:spcBef>
                <a:spcPts val="994"/>
              </a:spcBef>
            </a:pPr>
            <a:r>
              <a:rPr sz="1600" dirty="0">
                <a:latin typeface="Calibri"/>
                <a:cs typeface="Calibri"/>
              </a:rPr>
              <a:t>7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629669" y="4463743"/>
            <a:ext cx="2550160" cy="164655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R="1438275" algn="ctr">
              <a:spcBef>
                <a:spcPts val="715"/>
              </a:spcBef>
            </a:pPr>
            <a:r>
              <a:rPr sz="1600" dirty="0">
                <a:latin typeface="Calibri"/>
                <a:cs typeface="Calibri"/>
              </a:rPr>
              <a:t>6</a:t>
            </a:r>
          </a:p>
          <a:p>
            <a:pPr marR="1443355" algn="ctr">
              <a:spcBef>
                <a:spcPts val="730"/>
              </a:spcBef>
            </a:pPr>
            <a:r>
              <a:rPr sz="1900" spc="-25" dirty="0">
                <a:latin typeface="Cambria Math"/>
                <a:cs typeface="Cambria Math"/>
              </a:rPr>
              <a:t>𝑃(𝑌</a:t>
            </a:r>
            <a:r>
              <a:rPr lang="en-US" sz="2100" spc="-37" baseline="-15873" dirty="0">
                <a:latin typeface="Cambria Math"/>
                <a:cs typeface="Cambria Math"/>
              </a:rPr>
              <a:t>6</a:t>
            </a:r>
            <a:r>
              <a:rPr sz="1900" spc="-25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1</a:t>
            </a:r>
          </a:p>
          <a:p>
            <a:pPr marL="321945">
              <a:lnSpc>
                <a:spcPts val="1910"/>
              </a:lnSpc>
              <a:spcBef>
                <a:spcPts val="1500"/>
              </a:spcBef>
            </a:pPr>
            <a:r>
              <a:rPr sz="1600" spc="3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pc="44" baseline="-16203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sz="1600" spc="3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endParaRPr sz="1600" dirty="0">
              <a:latin typeface="Cambria Math"/>
              <a:cs typeface="Cambria Math"/>
            </a:endParaRPr>
          </a:p>
          <a:p>
            <a:pPr marL="321945">
              <a:lnSpc>
                <a:spcPts val="1895"/>
              </a:lnSpc>
              <a:tabLst>
                <a:tab pos="614680" algn="l"/>
              </a:tabLst>
            </a:pPr>
            <a:r>
              <a:rPr sz="1600" dirty="0">
                <a:solidFill>
                  <a:srgbClr val="FF0000"/>
                </a:solidFill>
                <a:latin typeface="Cambria Math"/>
                <a:cs typeface="Cambria Math"/>
              </a:rPr>
              <a:t>=	0</a:t>
            </a:r>
            <a:r>
              <a:rPr sz="1600" spc="-1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sz="1600" spc="-5" dirty="0">
                <a:solidFill>
                  <a:srgbClr val="FF0000"/>
                </a:solidFill>
                <a:latin typeface="Cambria Math"/>
                <a:cs typeface="Cambria Math"/>
              </a:rPr>
              <a:t> 0.17</a:t>
            </a:r>
            <a:r>
              <a:rPr sz="1600" spc="-1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F0000"/>
                </a:solidFill>
                <a:latin typeface="Cambria Math"/>
                <a:cs typeface="Cambria Math"/>
              </a:rPr>
              <a:t>+ </a:t>
            </a:r>
            <a:r>
              <a:rPr sz="1600" spc="-5" dirty="0">
                <a:solidFill>
                  <a:srgbClr val="FF0000"/>
                </a:solidFill>
                <a:latin typeface="Cambria Math"/>
                <a:cs typeface="Cambria Math"/>
              </a:rPr>
              <a:t>0.5</a:t>
            </a:r>
            <a:r>
              <a:rPr sz="1600" spc="-1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F0000"/>
                </a:solidFill>
                <a:latin typeface="Cambria Math"/>
                <a:cs typeface="Cambria Math"/>
              </a:rPr>
              <a:t>+</a:t>
            </a:r>
            <a:r>
              <a:rPr sz="1600" spc="-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sz="1600" spc="3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FF0000"/>
                </a:solidFill>
                <a:latin typeface="Cambria Math"/>
                <a:cs typeface="Cambria Math"/>
              </a:rPr>
              <a:t>/4</a:t>
            </a:r>
            <a:endParaRPr sz="1600" dirty="0">
              <a:latin typeface="Cambria Math"/>
              <a:cs typeface="Cambria Math"/>
            </a:endParaRPr>
          </a:p>
          <a:p>
            <a:pPr marL="321945">
              <a:lnSpc>
                <a:spcPts val="1910"/>
              </a:lnSpc>
            </a:pPr>
            <a:r>
              <a:rPr sz="16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600" spc="6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mbria Math"/>
                <a:cs typeface="Cambria Math"/>
              </a:rPr>
              <a:t>0.42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51437" y="4873298"/>
            <a:ext cx="1098550" cy="81470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R="35560" algn="ctr">
              <a:spcBef>
                <a:spcPts val="1020"/>
              </a:spcBef>
            </a:pPr>
            <a:r>
              <a:rPr sz="1600" dirty="0">
                <a:latin typeface="Calibri"/>
                <a:cs typeface="Calibri"/>
              </a:rPr>
              <a:t>2</a:t>
            </a:r>
          </a:p>
          <a:p>
            <a:pPr algn="ctr">
              <a:spcBef>
                <a:spcPts val="1090"/>
              </a:spcBef>
            </a:pPr>
            <a:r>
              <a:rPr sz="1900" spc="-130" dirty="0">
                <a:latin typeface="Cambria Math"/>
                <a:cs typeface="Cambria Math"/>
              </a:rPr>
              <a:t>𝑃(𝑌</a:t>
            </a:r>
            <a:r>
              <a:rPr lang="en-US" sz="2100" spc="-195" baseline="-15873" dirty="0">
                <a:latin typeface="Cambria Math"/>
                <a:cs typeface="Cambria Math"/>
              </a:rPr>
              <a:t>2</a:t>
            </a:r>
            <a:r>
              <a:rPr sz="1900" spc="-13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754629" y="3741848"/>
            <a:ext cx="1276350" cy="7359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445" algn="ctr">
              <a:spcBef>
                <a:spcPts val="735"/>
              </a:spcBef>
            </a:pPr>
            <a:r>
              <a:rPr sz="1600" dirty="0">
                <a:latin typeface="Calibri"/>
                <a:cs typeface="Calibri"/>
              </a:rPr>
              <a:t>9</a:t>
            </a:r>
          </a:p>
          <a:p>
            <a:pPr algn="ctr">
              <a:spcBef>
                <a:spcPts val="755"/>
              </a:spcBef>
            </a:pPr>
            <a:r>
              <a:rPr sz="1900" spc="-10" dirty="0">
                <a:latin typeface="Cambria Math"/>
                <a:cs typeface="Cambria Math"/>
              </a:rPr>
              <a:t>𝑃(𝑌</a:t>
            </a:r>
            <a:r>
              <a:rPr lang="en-US" sz="2100" spc="-15" baseline="-15873" dirty="0">
                <a:latin typeface="Cambria Math"/>
                <a:cs typeface="Cambria Math"/>
              </a:rPr>
              <a:t>9</a:t>
            </a:r>
            <a:r>
              <a:rPr sz="1900" spc="-1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62592" y="4525505"/>
            <a:ext cx="1280795" cy="77533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3020" algn="ctr">
              <a:spcBef>
                <a:spcPts val="875"/>
              </a:spcBef>
            </a:pPr>
            <a:r>
              <a:rPr sz="1600" dirty="0">
                <a:latin typeface="Calibri"/>
                <a:cs typeface="Calibri"/>
              </a:rPr>
              <a:t>8</a:t>
            </a:r>
          </a:p>
          <a:p>
            <a:pPr algn="ctr">
              <a:spcBef>
                <a:spcPts val="925"/>
              </a:spcBef>
            </a:pPr>
            <a:r>
              <a:rPr sz="1900" spc="50" dirty="0">
                <a:latin typeface="Cambria Math"/>
                <a:cs typeface="Cambria Math"/>
              </a:rPr>
              <a:t>𝑃(𝑌</a:t>
            </a:r>
            <a:r>
              <a:rPr lang="en-US" sz="2100" spc="75" baseline="-15873" dirty="0">
                <a:latin typeface="Cambria Math"/>
                <a:cs typeface="Cambria Math"/>
              </a:rPr>
              <a:t>8</a:t>
            </a:r>
            <a:r>
              <a:rPr sz="1900" spc="50" dirty="0">
                <a:latin typeface="Cambria Math"/>
                <a:cs typeface="Cambria Math"/>
              </a:rPr>
              <a:t>)</a:t>
            </a:r>
            <a:r>
              <a:rPr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05892" y="2775203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225" dirty="0">
                <a:latin typeface="Cambria Math"/>
                <a:cs typeface="Cambria Math"/>
              </a:rPr>
              <a:t>5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57115" y="2670483"/>
            <a:ext cx="12299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latin typeface="Cambria Math"/>
                <a:cs typeface="Cambria Math"/>
              </a:rPr>
              <a:t>𝑃(𝑌</a:t>
            </a:r>
            <a:r>
              <a:rPr lang="en-US" sz="1900" spc="12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90" dirty="0">
                <a:latin typeface="Cambria Math"/>
                <a:cs typeface="Cambria Math"/>
              </a:rPr>
              <a:t> </a:t>
            </a:r>
            <a:r>
              <a:rPr sz="1900" spc="-5" dirty="0">
                <a:latin typeface="Cambria Math"/>
                <a:cs typeface="Cambria Math"/>
              </a:rPr>
              <a:t>0.5</a:t>
            </a:r>
            <a:endParaRPr sz="1900" dirty="0">
              <a:latin typeface="Cambria Math"/>
              <a:cs typeface="Cambria Math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102749" y="3622412"/>
            <a:ext cx="391160" cy="394970"/>
            <a:chOff x="5578749" y="3622412"/>
            <a:chExt cx="391160" cy="394970"/>
          </a:xfrm>
        </p:grpSpPr>
        <p:sp>
          <p:nvSpPr>
            <p:cNvPr id="56" name="object 56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9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9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591449" y="3635112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60" h="369570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234035" y="3673348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498406" y="2771491"/>
            <a:ext cx="391160" cy="394970"/>
            <a:chOff x="6974406" y="2771491"/>
            <a:chExt cx="391160" cy="394970"/>
          </a:xfrm>
        </p:grpSpPr>
        <p:sp>
          <p:nvSpPr>
            <p:cNvPr id="60" name="object 60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182880" y="0"/>
                  </a:moveTo>
                  <a:lnTo>
                    <a:pt x="134263" y="6592"/>
                  </a:lnTo>
                  <a:lnTo>
                    <a:pt x="90576" y="25196"/>
                  </a:lnTo>
                  <a:lnTo>
                    <a:pt x="53564" y="54052"/>
                  </a:lnTo>
                  <a:lnTo>
                    <a:pt x="24968" y="91402"/>
                  </a:lnTo>
                  <a:lnTo>
                    <a:pt x="6532" y="135487"/>
                  </a:lnTo>
                  <a:lnTo>
                    <a:pt x="0" y="184547"/>
                  </a:lnTo>
                  <a:lnTo>
                    <a:pt x="6532" y="233607"/>
                  </a:lnTo>
                  <a:lnTo>
                    <a:pt x="24968" y="277692"/>
                  </a:lnTo>
                  <a:lnTo>
                    <a:pt x="53564" y="315042"/>
                  </a:lnTo>
                  <a:lnTo>
                    <a:pt x="90576" y="343898"/>
                  </a:lnTo>
                  <a:lnTo>
                    <a:pt x="134263" y="362502"/>
                  </a:lnTo>
                  <a:lnTo>
                    <a:pt x="182880" y="369095"/>
                  </a:lnTo>
                  <a:lnTo>
                    <a:pt x="231496" y="362502"/>
                  </a:lnTo>
                  <a:lnTo>
                    <a:pt x="275183" y="343898"/>
                  </a:lnTo>
                  <a:lnTo>
                    <a:pt x="312195" y="315042"/>
                  </a:lnTo>
                  <a:lnTo>
                    <a:pt x="340791" y="277692"/>
                  </a:lnTo>
                  <a:lnTo>
                    <a:pt x="359227" y="233607"/>
                  </a:lnTo>
                  <a:lnTo>
                    <a:pt x="365760" y="184547"/>
                  </a:lnTo>
                  <a:lnTo>
                    <a:pt x="359227" y="135487"/>
                  </a:lnTo>
                  <a:lnTo>
                    <a:pt x="340791" y="91402"/>
                  </a:lnTo>
                  <a:lnTo>
                    <a:pt x="312195" y="54052"/>
                  </a:lnTo>
                  <a:lnTo>
                    <a:pt x="275183" y="25196"/>
                  </a:lnTo>
                  <a:lnTo>
                    <a:pt x="231496" y="6592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D4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87106" y="2784191"/>
              <a:ext cx="365760" cy="369570"/>
            </a:xfrm>
            <a:custGeom>
              <a:avLst/>
              <a:gdLst/>
              <a:ahLst/>
              <a:cxnLst/>
              <a:rect l="l" t="t" r="r" b="b"/>
              <a:pathLst>
                <a:path w="365759" h="369569">
                  <a:moveTo>
                    <a:pt x="0" y="184547"/>
                  </a:moveTo>
                  <a:lnTo>
                    <a:pt x="6532" y="135487"/>
                  </a:lnTo>
                  <a:lnTo>
                    <a:pt x="24968" y="91402"/>
                  </a:lnTo>
                  <a:lnTo>
                    <a:pt x="53564" y="54052"/>
                  </a:lnTo>
                  <a:lnTo>
                    <a:pt x="90576" y="25196"/>
                  </a:lnTo>
                  <a:lnTo>
                    <a:pt x="134263" y="6592"/>
                  </a:lnTo>
                  <a:lnTo>
                    <a:pt x="182880" y="0"/>
                  </a:lnTo>
                  <a:lnTo>
                    <a:pt x="231496" y="6592"/>
                  </a:lnTo>
                  <a:lnTo>
                    <a:pt x="275183" y="25196"/>
                  </a:lnTo>
                  <a:lnTo>
                    <a:pt x="312195" y="54052"/>
                  </a:lnTo>
                  <a:lnTo>
                    <a:pt x="340791" y="91402"/>
                  </a:lnTo>
                  <a:lnTo>
                    <a:pt x="359227" y="135487"/>
                  </a:lnTo>
                  <a:lnTo>
                    <a:pt x="365760" y="184547"/>
                  </a:lnTo>
                  <a:lnTo>
                    <a:pt x="359227" y="233607"/>
                  </a:lnTo>
                  <a:lnTo>
                    <a:pt x="340791" y="277692"/>
                  </a:lnTo>
                  <a:lnTo>
                    <a:pt x="312195" y="315042"/>
                  </a:lnTo>
                  <a:lnTo>
                    <a:pt x="275183" y="343898"/>
                  </a:lnTo>
                  <a:lnTo>
                    <a:pt x="231496" y="362502"/>
                  </a:lnTo>
                  <a:lnTo>
                    <a:pt x="182880" y="369095"/>
                  </a:lnTo>
                  <a:lnTo>
                    <a:pt x="134263" y="362502"/>
                  </a:lnTo>
                  <a:lnTo>
                    <a:pt x="90576" y="343898"/>
                  </a:lnTo>
                  <a:lnTo>
                    <a:pt x="53564" y="315042"/>
                  </a:lnTo>
                  <a:lnTo>
                    <a:pt x="24968" y="277692"/>
                  </a:lnTo>
                  <a:lnTo>
                    <a:pt x="6532" y="233607"/>
                  </a:lnTo>
                  <a:lnTo>
                    <a:pt x="0" y="184547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986351" y="2326990"/>
            <a:ext cx="1414145" cy="76263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algn="ctr">
              <a:spcBef>
                <a:spcPts val="970"/>
              </a:spcBef>
            </a:pP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𝑃(𝑌</a:t>
            </a:r>
            <a:r>
              <a:rPr lang="en-US" sz="2100" spc="15" baseline="-15873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sz="1900" spc="1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r>
              <a:rPr sz="1900" spc="7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dirty="0">
                <a:solidFill>
                  <a:srgbClr val="FF0000"/>
                </a:solidFill>
                <a:latin typeface="Cambria Math"/>
                <a:cs typeface="Cambria Math"/>
              </a:rPr>
              <a:t>=</a:t>
            </a:r>
            <a:r>
              <a:rPr sz="1900" spc="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900" spc="-5" dirty="0">
                <a:solidFill>
                  <a:srgbClr val="FF0000"/>
                </a:solidFill>
                <a:latin typeface="Cambria Math"/>
                <a:cs typeface="Cambria Math"/>
              </a:rPr>
              <a:t>0.17</a:t>
            </a:r>
            <a:endParaRPr sz="1900" dirty="0">
              <a:latin typeface="Cambria Math"/>
              <a:cs typeface="Cambria Math"/>
            </a:endParaRPr>
          </a:p>
          <a:p>
            <a:pPr marL="635" algn="ctr">
              <a:spcBef>
                <a:spcPts val="730"/>
              </a:spcBef>
            </a:pPr>
            <a:r>
              <a:rPr sz="1600" dirty="0">
                <a:latin typeface="Calibri"/>
                <a:cs typeface="Calibri"/>
              </a:rPr>
              <a:t>3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9668739" y="4466844"/>
            <a:ext cx="128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spc="-155" dirty="0">
                <a:latin typeface="Cambria Math"/>
                <a:cs typeface="Cambria Math"/>
              </a:rPr>
              <a:t>1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308333" y="4373401"/>
            <a:ext cx="1042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10" dirty="0">
                <a:latin typeface="Cambria Math"/>
                <a:cs typeface="Cambria Math"/>
              </a:rPr>
              <a:t>𝑃(𝑌</a:t>
            </a:r>
            <a:r>
              <a:rPr lang="en-US" sz="1900" spc="80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)</a:t>
            </a:r>
            <a:r>
              <a:rPr sz="1900" spc="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r>
              <a:rPr sz="1900" spc="8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0</a:t>
            </a:r>
          </a:p>
        </p:txBody>
      </p:sp>
      <p:sp>
        <p:nvSpPr>
          <p:cNvPr id="65" name="object 6">
            <a:extLst>
              <a:ext uri="{FF2B5EF4-FFF2-40B4-BE49-F238E27FC236}">
                <a16:creationId xmlns:a16="http://schemas.microsoft.com/office/drawing/2014/main" id="{D632A6B2-F5E9-4529-B7DF-4DF3CF01AD11}"/>
              </a:ext>
            </a:extLst>
          </p:cNvPr>
          <p:cNvSpPr/>
          <p:nvPr/>
        </p:nvSpPr>
        <p:spPr>
          <a:xfrm rot="2252007">
            <a:off x="6020045" y="3514285"/>
            <a:ext cx="1209188" cy="70870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">
            <a:extLst>
              <a:ext uri="{FF2B5EF4-FFF2-40B4-BE49-F238E27FC236}">
                <a16:creationId xmlns:a16="http://schemas.microsoft.com/office/drawing/2014/main" id="{B3E8B2F0-3913-423B-BBB2-471D6117E467}"/>
              </a:ext>
            </a:extLst>
          </p:cNvPr>
          <p:cNvSpPr/>
          <p:nvPr/>
        </p:nvSpPr>
        <p:spPr>
          <a:xfrm rot="20381567">
            <a:off x="5287756" y="4221715"/>
            <a:ext cx="1905120" cy="45719"/>
          </a:xfrm>
          <a:custGeom>
            <a:avLst/>
            <a:gdLst/>
            <a:ahLst/>
            <a:cxnLst/>
            <a:rect l="l" t="t" r="r" b="b"/>
            <a:pathLst>
              <a:path w="1396364" h="83820">
                <a:moveTo>
                  <a:pt x="0" y="83394"/>
                </a:moveTo>
                <a:lnTo>
                  <a:pt x="1396038" y="0"/>
                </a:lnTo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B9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2357</Words>
  <Application>Microsoft Office PowerPoint</Application>
  <PresentationFormat>Widescreen</PresentationFormat>
  <Paragraphs>547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Sommet bold</vt:lpstr>
      <vt:lpstr>Arial</vt:lpstr>
      <vt:lpstr>Calibri</vt:lpstr>
      <vt:lpstr>Cambria Math</vt:lpstr>
      <vt:lpstr>Candara</vt:lpstr>
      <vt:lpstr>Corbel</vt:lpstr>
      <vt:lpstr>Rockwell</vt:lpstr>
      <vt:lpstr>Times New Roman</vt:lpstr>
      <vt:lpstr>Wingdings</vt:lpstr>
      <vt:lpstr>Wingdings 2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Initialization:</vt:lpstr>
      <vt:lpstr>PowerPoint Presentation</vt:lpstr>
      <vt:lpstr>PowerPoint Presentation</vt:lpstr>
      <vt:lpstr>PowerPoint Presentation</vt:lpstr>
      <vt:lpstr>After Iteration 1 (a round of updates for all  unlabeled nodes)</vt:lpstr>
      <vt:lpstr>After Iteration 2</vt:lpstr>
      <vt:lpstr>After Iteration 3</vt:lpstr>
      <vt:lpstr>After Iteration 4</vt:lpstr>
      <vt:lpstr>PowerPoint Presentation</vt:lpstr>
      <vt:lpstr>PowerPoint Presentation</vt:lpstr>
      <vt:lpstr>PowerPoint Presentation</vt:lpstr>
      <vt:lpstr>PowerPoint Presentation</vt:lpstr>
      <vt:lpstr>How do we compute the summary 𝒛𝒗 of labels of 𝒗’s neighbors 𝑵𝒗?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Task: Count the number of nodes in a graph Condition: Each node can only interact (pass message) with  its neighbors</vt:lpstr>
      <vt:lpstr>PowerPoint Presentation</vt:lpstr>
      <vt:lpstr>Update beliefs in tree structure</vt:lpstr>
      <vt:lpstr>Update beliefs in tree structure</vt:lpstr>
      <vt:lpstr>What message will 𝑖 send to 𝑗?</vt:lpstr>
      <vt:lpstr>PowerPoint Presentation</vt:lpstr>
      <vt:lpstr>PowerPoint Presentation</vt:lpstr>
      <vt:lpstr>PowerPoint Presentation</vt:lpstr>
      <vt:lpstr>PowerPoint Presentation</vt:lpstr>
      <vt:lpstr>What if our graph has cycles?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COMP9312</dc:title>
  <dc:creator>Kai Wang</dc:creator>
  <cp:lastModifiedBy>Michael Yu</cp:lastModifiedBy>
  <cp:revision>159</cp:revision>
  <dcterms:created xsi:type="dcterms:W3CDTF">2021-03-08T00:04:34Z</dcterms:created>
  <dcterms:modified xsi:type="dcterms:W3CDTF">2022-07-25T10:08:37Z</dcterms:modified>
</cp:coreProperties>
</file>